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1464" r:id="rId5"/>
    <p:sldId id="1480" r:id="rId6"/>
  </p:sldIdLst>
  <p:sldSz cx="12192000" cy="6858000"/>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03" userDrawn="1">
          <p15:clr>
            <a:srgbClr val="A4A3A4"/>
          </p15:clr>
        </p15:guide>
        <p15:guide id="2" pos="461" userDrawn="1">
          <p15:clr>
            <a:srgbClr val="A4A3A4"/>
          </p15:clr>
        </p15:guide>
        <p15:guide id="3" orient="horz" pos="2341" userDrawn="1">
          <p15:clr>
            <a:srgbClr val="A4A3A4"/>
          </p15:clr>
        </p15:guide>
        <p15:guide id="4" orient="horz" pos="2487" userDrawn="1">
          <p15:clr>
            <a:srgbClr val="A4A3A4"/>
          </p15:clr>
        </p15:guide>
        <p15:guide id="5" orient="horz" pos="2840" userDrawn="1">
          <p15:clr>
            <a:srgbClr val="A4A3A4"/>
          </p15:clr>
        </p15:guide>
        <p15:guide id="6" orient="horz" pos="2907" userDrawn="1">
          <p15:clr>
            <a:srgbClr val="A4A3A4"/>
          </p15:clr>
        </p15:guide>
        <p15:guide id="7" orient="horz" pos="1774" userDrawn="1">
          <p15:clr>
            <a:srgbClr val="A4A3A4"/>
          </p15:clr>
        </p15:guide>
        <p15:guide id="8" orient="horz" pos="18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25B748"/>
    <a:srgbClr val="BFBFBF"/>
    <a:srgbClr val="F18B00"/>
    <a:srgbClr val="0D28C2"/>
    <a:srgbClr val="25B748"/>
    <a:srgbClr val="8517AC"/>
    <a:srgbClr val="14BFB8"/>
    <a:srgbClr val="25B748"/>
    <a:srgbClr val="FB6A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528DDC-73BB-29A5-5114-840996426E2C}" v="35" dt="2024-06-18T11:24:14.1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2000" autoAdjust="0"/>
  </p:normalViewPr>
  <p:slideViewPr>
    <p:cSldViewPr snapToGrid="0">
      <p:cViewPr varScale="1">
        <p:scale>
          <a:sx n="107" d="100"/>
          <a:sy n="107" d="100"/>
        </p:scale>
        <p:origin x="612" y="102"/>
      </p:cViewPr>
      <p:guideLst>
        <p:guide orient="horz" pos="2103"/>
        <p:guide pos="461"/>
        <p:guide orient="horz" pos="2341"/>
        <p:guide orient="horz" pos="2487"/>
        <p:guide orient="horz" pos="2840"/>
        <p:guide orient="horz" pos="2907"/>
        <p:guide orient="horz" pos="1774"/>
        <p:guide orient="horz" pos="187"/>
      </p:guideLst>
    </p:cSldViewPr>
  </p:slideViewPr>
  <p:notesTextViewPr>
    <p:cViewPr>
      <p:scale>
        <a:sx n="1" d="1"/>
        <a:sy n="1" d="1"/>
      </p:scale>
      <p:origin x="0" y="0"/>
    </p:cViewPr>
  </p:notesTextViewPr>
  <p:sorterViewPr>
    <p:cViewPr varScale="1">
      <p:scale>
        <a:sx n="1" d="1"/>
        <a:sy n="1" d="1"/>
      </p:scale>
      <p:origin x="0" y="-20371"/>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é Paiva" userId="S::afpao@iscte-iul.pt::2accbafb-aa7f-43de-a815-c6d3dd0918cb" providerId="AD" clId="Web-{B9528DDC-73BB-29A5-5114-840996426E2C}"/>
    <pc:docChg chg="modSld">
      <pc:chgData name="André Paiva" userId="S::afpao@iscte-iul.pt::2accbafb-aa7f-43de-a815-c6d3dd0918cb" providerId="AD" clId="Web-{B9528DDC-73BB-29A5-5114-840996426E2C}" dt="2024-06-18T11:24:14.191" v="23" actId="1076"/>
      <pc:docMkLst>
        <pc:docMk/>
      </pc:docMkLst>
      <pc:sldChg chg="modSp">
        <pc:chgData name="André Paiva" userId="S::afpao@iscte-iul.pt::2accbafb-aa7f-43de-a815-c6d3dd0918cb" providerId="AD" clId="Web-{B9528DDC-73BB-29A5-5114-840996426E2C}" dt="2024-06-18T11:24:14.191" v="23" actId="1076"/>
        <pc:sldMkLst>
          <pc:docMk/>
          <pc:sldMk cId="1984566798" sldId="1464"/>
        </pc:sldMkLst>
        <pc:spChg chg="mod">
          <ac:chgData name="André Paiva" userId="S::afpao@iscte-iul.pt::2accbafb-aa7f-43de-a815-c6d3dd0918cb" providerId="AD" clId="Web-{B9528DDC-73BB-29A5-5114-840996426E2C}" dt="2024-06-18T11:23:05.846" v="12" actId="20577"/>
          <ac:spMkLst>
            <pc:docMk/>
            <pc:sldMk cId="1984566798" sldId="1464"/>
            <ac:spMk id="7" creationId="{1EE6A478-9869-C44C-DB22-23E9AE5B932A}"/>
          </ac:spMkLst>
        </pc:spChg>
        <pc:spChg chg="mod ord">
          <ac:chgData name="André Paiva" userId="S::afpao@iscte-iul.pt::2accbafb-aa7f-43de-a815-c6d3dd0918cb" providerId="AD" clId="Web-{B9528DDC-73BB-29A5-5114-840996426E2C}" dt="2024-06-18T11:24:02.988" v="22" actId="1076"/>
          <ac:spMkLst>
            <pc:docMk/>
            <pc:sldMk cId="1984566798" sldId="1464"/>
            <ac:spMk id="8" creationId="{89D87ABE-F2B6-701C-B426-F9A446A51231}"/>
          </ac:spMkLst>
        </pc:spChg>
        <pc:spChg chg="mod">
          <ac:chgData name="André Paiva" userId="S::afpao@iscte-iul.pt::2accbafb-aa7f-43de-a815-c6d3dd0918cb" providerId="AD" clId="Web-{B9528DDC-73BB-29A5-5114-840996426E2C}" dt="2024-06-18T11:24:02.894" v="20" actId="1076"/>
          <ac:spMkLst>
            <pc:docMk/>
            <pc:sldMk cId="1984566798" sldId="1464"/>
            <ac:spMk id="9" creationId="{462F140E-4D59-F719-749C-4EAD9E2C0C08}"/>
          </ac:spMkLst>
        </pc:spChg>
        <pc:spChg chg="mod">
          <ac:chgData name="André Paiva" userId="S::afpao@iscte-iul.pt::2accbafb-aa7f-43de-a815-c6d3dd0918cb" providerId="AD" clId="Web-{B9528DDC-73BB-29A5-5114-840996426E2C}" dt="2024-06-18T11:24:02.941" v="21" actId="1076"/>
          <ac:spMkLst>
            <pc:docMk/>
            <pc:sldMk cId="1984566798" sldId="1464"/>
            <ac:spMk id="29" creationId="{FBC12D42-4878-5CAA-A57A-29BB7955EAF1}"/>
          </ac:spMkLst>
        </pc:spChg>
        <pc:grpChg chg="mod">
          <ac:chgData name="André Paiva" userId="S::afpao@iscte-iul.pt::2accbafb-aa7f-43de-a815-c6d3dd0918cb" providerId="AD" clId="Web-{B9528DDC-73BB-29A5-5114-840996426E2C}" dt="2024-06-18T11:24:14.191" v="23" actId="1076"/>
          <ac:grpSpMkLst>
            <pc:docMk/>
            <pc:sldMk cId="1984566798" sldId="1464"/>
            <ac:grpSpMk id="25" creationId="{7864FEAE-3E34-3A12-8928-1430D729B6DC}"/>
          </ac:grpSpMkLst>
        </pc:grpChg>
      </pc:sldChg>
    </pc:docChg>
  </pc:docChgLst>
  <pc:docChgLst>
    <pc:chgData name="Lara Gonçalves Carregã" userId="S::lagca@iscte-iul.pt::bbbb795e-1f93-442c-8eb1-83df2a08bd93" providerId="AD" clId="Web-{B8454D83-8992-6DE3-E928-B775DE0F8A61}"/>
    <pc:docChg chg="modSld">
      <pc:chgData name="Lara Gonçalves Carregã" userId="S::lagca@iscte-iul.pt::bbbb795e-1f93-442c-8eb1-83df2a08bd93" providerId="AD" clId="Web-{B8454D83-8992-6DE3-E928-B775DE0F8A61}" dt="2024-03-21T17:43:26.136" v="2" actId="20577"/>
      <pc:docMkLst>
        <pc:docMk/>
      </pc:docMkLst>
      <pc:sldChg chg="modSp">
        <pc:chgData name="Lara Gonçalves Carregã" userId="S::lagca@iscte-iul.pt::bbbb795e-1f93-442c-8eb1-83df2a08bd93" providerId="AD" clId="Web-{B8454D83-8992-6DE3-E928-B775DE0F8A61}" dt="2024-03-21T17:43:26.136" v="2" actId="20577"/>
        <pc:sldMkLst>
          <pc:docMk/>
          <pc:sldMk cId="1984566798" sldId="1464"/>
        </pc:sldMkLst>
        <pc:spChg chg="mod">
          <ac:chgData name="Lara Gonçalves Carregã" userId="S::lagca@iscte-iul.pt::bbbb795e-1f93-442c-8eb1-83df2a08bd93" providerId="AD" clId="Web-{B8454D83-8992-6DE3-E928-B775DE0F8A61}" dt="2024-03-21T17:43:26.136" v="2" actId="20577"/>
          <ac:spMkLst>
            <pc:docMk/>
            <pc:sldMk cId="1984566798" sldId="1464"/>
            <ac:spMk id="42" creationId="{A72A32A6-1C78-52D6-6040-C9C7BB98355C}"/>
          </ac:spMkLst>
        </pc:spChg>
      </pc:sldChg>
    </pc:docChg>
  </pc:docChgLst>
  <pc:docChgLst>
    <pc:chgData name="André Paiva" userId="S::afpao@iscte-iul.pt::2accbafb-aa7f-43de-a815-c6d3dd0918cb" providerId="AD" clId="Web-{2938BE1E-7D36-4CB6-3397-8E8C0857A6BF}"/>
    <pc:docChg chg="modSld">
      <pc:chgData name="André Paiva" userId="S::afpao@iscte-iul.pt::2accbafb-aa7f-43de-a815-c6d3dd0918cb" providerId="AD" clId="Web-{2938BE1E-7D36-4CB6-3397-8E8C0857A6BF}" dt="2024-03-27T12:41:52.420" v="16" actId="20577"/>
      <pc:docMkLst>
        <pc:docMk/>
      </pc:docMkLst>
      <pc:sldChg chg="modSp">
        <pc:chgData name="André Paiva" userId="S::afpao@iscte-iul.pt::2accbafb-aa7f-43de-a815-c6d3dd0918cb" providerId="AD" clId="Web-{2938BE1E-7D36-4CB6-3397-8E8C0857A6BF}" dt="2024-03-27T12:41:52.420" v="16" actId="20577"/>
        <pc:sldMkLst>
          <pc:docMk/>
          <pc:sldMk cId="579839463" sldId="1480"/>
        </pc:sldMkLst>
        <pc:spChg chg="mod">
          <ac:chgData name="André Paiva" userId="S::afpao@iscte-iul.pt::2accbafb-aa7f-43de-a815-c6d3dd0918cb" providerId="AD" clId="Web-{2938BE1E-7D36-4CB6-3397-8E8C0857A6BF}" dt="2024-03-27T12:41:52.420" v="16" actId="20577"/>
          <ac:spMkLst>
            <pc:docMk/>
            <pc:sldMk cId="579839463" sldId="1480"/>
            <ac:spMk id="9" creationId="{462F140E-4D59-F719-749C-4EAD9E2C0C0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1B9C40-70BB-46BF-8CAA-B837DD242B3A}" type="datetimeFigureOut">
              <a:rPr lang="en-GB" smtClean="0"/>
              <a:t>18/06/2024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ED0635-6481-41B4-98E5-A0B6D58B84C9}" type="slidenum">
              <a:rPr lang="en-GB" smtClean="0"/>
              <a:t>‹nº›</a:t>
            </a:fld>
            <a:endParaRPr lang="en-GB"/>
          </a:p>
        </p:txBody>
      </p:sp>
    </p:spTree>
    <p:extLst>
      <p:ext uri="{BB962C8B-B14F-4D97-AF65-F5344CB8AC3E}">
        <p14:creationId xmlns:p14="http://schemas.microsoft.com/office/powerpoint/2010/main" val="39471993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3623875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0816367"/>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s://iscte-iul.pt/conteudos/iscte/escolas/ciencias-sociais-humanas/comissoes-de-etica/comissao-especializada-de-etica-de-economia-politica/2611/submissao-de-pedidos" TargetMode="External"/><Relationship Id="rId7" Type="http://schemas.openxmlformats.org/officeDocument/2006/relationships/image" Target="../media/image1.png"/><Relationship Id="rId2" Type="http://schemas.openxmlformats.org/officeDocument/2006/relationships/hyperlink" Target="mailto:comisao.etica.ecsh@iscte-iul.pt" TargetMode="External"/><Relationship Id="rId1" Type="http://schemas.openxmlformats.org/officeDocument/2006/relationships/slideLayout" Target="../slideLayouts/slideLayout1.xml"/><Relationship Id="rId6" Type="http://schemas.openxmlformats.org/officeDocument/2006/relationships/hyperlink" Target="https://fenix.iscte-iul.pt/documents/RGPD/Recomend_Seguranca_Prot_Dados_Privados_Encript.pdf" TargetMode="External"/><Relationship Id="rId5" Type="http://schemas.openxmlformats.org/officeDocument/2006/relationships/hyperlink" Target="https://www.iscte-iul.pt/assets/files/2022/12/12/1670862303829_orientacoes_aos_investigadores_sobre_protecao_de_dados_pessoais.pdf" TargetMode="External"/><Relationship Id="rId4" Type="http://schemas.openxmlformats.org/officeDocument/2006/relationships/hyperlink" Target="https://www.iscte-iul.pt/assets/files/2022/01/24/1643044824553_Co_digo_de_Conduta_E_tica_na_Investigac_a_o_ISCTE.pdf" TargetMode="External"/><Relationship Id="rId9"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FE0E987-74EA-8992-B9D2-12716F9D2892}"/>
              </a:ext>
            </a:extLst>
          </p:cNvPr>
          <p:cNvSpPr/>
          <p:nvPr/>
        </p:nvSpPr>
        <p:spPr>
          <a:xfrm>
            <a:off x="6096000" y="1712475"/>
            <a:ext cx="5606361" cy="187300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4" name="Group 3">
            <a:extLst>
              <a:ext uri="{FF2B5EF4-FFF2-40B4-BE49-F238E27FC236}">
                <a16:creationId xmlns:a16="http://schemas.microsoft.com/office/drawing/2014/main" id="{B14EFBD6-E5DA-788F-AF65-2255C9B9777D}"/>
              </a:ext>
            </a:extLst>
          </p:cNvPr>
          <p:cNvGrpSpPr/>
          <p:nvPr/>
        </p:nvGrpSpPr>
        <p:grpSpPr>
          <a:xfrm rot="5400000" flipH="1">
            <a:off x="327712" y="76961"/>
            <a:ext cx="298804" cy="911638"/>
            <a:chOff x="1406152" y="4603606"/>
            <a:chExt cx="253346" cy="772948"/>
          </a:xfrm>
          <a:solidFill>
            <a:schemeClr val="tx2"/>
          </a:solidFill>
        </p:grpSpPr>
        <p:sp>
          <p:nvSpPr>
            <p:cNvPr id="5" name="Freeform: Shape 4">
              <a:extLst>
                <a:ext uri="{FF2B5EF4-FFF2-40B4-BE49-F238E27FC236}">
                  <a16:creationId xmlns:a16="http://schemas.microsoft.com/office/drawing/2014/main" id="{AA7C8BC5-7044-4BF6-3341-3729949EAC6C}"/>
                </a:ext>
              </a:extLst>
            </p:cNvPr>
            <p:cNvSpPr/>
            <p:nvPr/>
          </p:nvSpPr>
          <p:spPr>
            <a:xfrm>
              <a:off x="1406152" y="4850646"/>
              <a:ext cx="253346" cy="525908"/>
            </a:xfrm>
            <a:custGeom>
              <a:avLst/>
              <a:gdLst>
                <a:gd name="connsiteX0" fmla="*/ 0 w 74834"/>
                <a:gd name="connsiteY0" fmla="*/ 0 h 335667"/>
                <a:gd name="connsiteX1" fmla="*/ 74834 w 74834"/>
                <a:gd name="connsiteY1" fmla="*/ 0 h 335667"/>
                <a:gd name="connsiteX2" fmla="*/ 74834 w 74834"/>
                <a:gd name="connsiteY2" fmla="*/ 335667 h 335667"/>
                <a:gd name="connsiteX3" fmla="*/ 0 w 74834"/>
                <a:gd name="connsiteY3" fmla="*/ 335667 h 335667"/>
              </a:gdLst>
              <a:ahLst/>
              <a:cxnLst>
                <a:cxn ang="0">
                  <a:pos x="connsiteX0" y="connsiteY0"/>
                </a:cxn>
                <a:cxn ang="0">
                  <a:pos x="connsiteX1" y="connsiteY1"/>
                </a:cxn>
                <a:cxn ang="0">
                  <a:pos x="connsiteX2" y="connsiteY2"/>
                </a:cxn>
                <a:cxn ang="0">
                  <a:pos x="connsiteX3" y="connsiteY3"/>
                </a:cxn>
              </a:cxnLst>
              <a:rect l="l" t="t" r="r" b="b"/>
              <a:pathLst>
                <a:path w="74834" h="335667">
                  <a:moveTo>
                    <a:pt x="0" y="0"/>
                  </a:moveTo>
                  <a:lnTo>
                    <a:pt x="74834" y="0"/>
                  </a:lnTo>
                  <a:lnTo>
                    <a:pt x="74834" y="335667"/>
                  </a:lnTo>
                  <a:lnTo>
                    <a:pt x="0" y="335667"/>
                  </a:lnTo>
                  <a:close/>
                </a:path>
              </a:pathLst>
            </a:custGeom>
            <a:grpFill/>
            <a:ln w="3104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entury Gothic" panose="020F0302020204030204"/>
                <a:ea typeface="+mn-ea"/>
                <a:cs typeface="+mn-cs"/>
              </a:endParaRPr>
            </a:p>
          </p:txBody>
        </p:sp>
        <p:sp>
          <p:nvSpPr>
            <p:cNvPr id="6" name="Freeform: Shape 5">
              <a:extLst>
                <a:ext uri="{FF2B5EF4-FFF2-40B4-BE49-F238E27FC236}">
                  <a16:creationId xmlns:a16="http://schemas.microsoft.com/office/drawing/2014/main" id="{20DAC319-72F1-C1B0-E68A-43A359A489B7}"/>
                </a:ext>
              </a:extLst>
            </p:cNvPr>
            <p:cNvSpPr/>
            <p:nvPr/>
          </p:nvSpPr>
          <p:spPr>
            <a:xfrm>
              <a:off x="1406152" y="4603606"/>
              <a:ext cx="253346" cy="93555"/>
            </a:xfrm>
            <a:custGeom>
              <a:avLst/>
              <a:gdLst>
                <a:gd name="connsiteX0" fmla="*/ 0 w 74834"/>
                <a:gd name="connsiteY0" fmla="*/ 0 h 27635"/>
                <a:gd name="connsiteX1" fmla="*/ 74834 w 74834"/>
                <a:gd name="connsiteY1" fmla="*/ 0 h 27635"/>
                <a:gd name="connsiteX2" fmla="*/ 74834 w 74834"/>
                <a:gd name="connsiteY2" fmla="*/ 27636 h 27635"/>
                <a:gd name="connsiteX3" fmla="*/ 0 w 74834"/>
                <a:gd name="connsiteY3" fmla="*/ 27636 h 27635"/>
              </a:gdLst>
              <a:ahLst/>
              <a:cxnLst>
                <a:cxn ang="0">
                  <a:pos x="connsiteX0" y="connsiteY0"/>
                </a:cxn>
                <a:cxn ang="0">
                  <a:pos x="connsiteX1" y="connsiteY1"/>
                </a:cxn>
                <a:cxn ang="0">
                  <a:pos x="connsiteX2" y="connsiteY2"/>
                </a:cxn>
                <a:cxn ang="0">
                  <a:pos x="connsiteX3" y="connsiteY3"/>
                </a:cxn>
              </a:cxnLst>
              <a:rect l="l" t="t" r="r" b="b"/>
              <a:pathLst>
                <a:path w="74834" h="27635">
                  <a:moveTo>
                    <a:pt x="0" y="0"/>
                  </a:moveTo>
                  <a:lnTo>
                    <a:pt x="74834" y="0"/>
                  </a:lnTo>
                  <a:lnTo>
                    <a:pt x="74834" y="27636"/>
                  </a:lnTo>
                  <a:lnTo>
                    <a:pt x="0" y="27636"/>
                  </a:lnTo>
                  <a:close/>
                </a:path>
              </a:pathLst>
            </a:custGeom>
            <a:grpFill/>
            <a:ln w="3104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entury Gothic" panose="020F0302020204030204"/>
                <a:ea typeface="+mn-ea"/>
                <a:cs typeface="+mn-cs"/>
              </a:endParaRPr>
            </a:p>
          </p:txBody>
        </p:sp>
      </p:grpSp>
      <p:sp>
        <p:nvSpPr>
          <p:cNvPr id="9" name="TextBox 8">
            <a:extLst>
              <a:ext uri="{FF2B5EF4-FFF2-40B4-BE49-F238E27FC236}">
                <a16:creationId xmlns:a16="http://schemas.microsoft.com/office/drawing/2014/main" id="{462F140E-4D59-F719-749C-4EAD9E2C0C08}"/>
              </a:ext>
            </a:extLst>
          </p:cNvPr>
          <p:cNvSpPr txBox="1"/>
          <p:nvPr/>
        </p:nvSpPr>
        <p:spPr>
          <a:xfrm>
            <a:off x="1010714" y="2245002"/>
            <a:ext cx="4724754" cy="1320939"/>
          </a:xfrm>
          <a:prstGeom prst="rect">
            <a:avLst/>
          </a:prstGeom>
          <a:noFill/>
        </p:spPr>
        <p:txBody>
          <a:bodyPr wrap="square">
            <a:spAutoFit/>
          </a:bodyPr>
          <a:lstStyle/>
          <a:p>
            <a:pPr algn="just" rtl="0" fontAlgn="base"/>
            <a:r>
              <a:rPr lang="pt-PT" sz="1100" b="0" i="0" dirty="0">
                <a:effectLst/>
              </a:rPr>
              <a:t>A submissão de estudos para apreciação por uma comissão de ética visa a promoção da proteção dos direitos dos/as participantes (seres humanos ou animais), dos/as investigadores/as, e a integridade da produção científica.  </a:t>
            </a:r>
          </a:p>
          <a:p>
            <a:pPr algn="just" rtl="0" fontAlgn="base"/>
            <a:r>
              <a:rPr lang="pt-PT" sz="1100" b="0" i="0" dirty="0">
                <a:effectLst/>
              </a:rPr>
              <a:t>Em algumas situações, é condição necessária para a obtenção de financiamentos e aceitação de publicações científicas.  </a:t>
            </a:r>
          </a:p>
          <a:p>
            <a:pPr marL="0" marR="0" lvl="0" indent="0" algn="l" defTabSz="914126" rtl="0" eaLnBrk="1" fontAlgn="auto" latinLnBrk="0" hangingPunct="1">
              <a:lnSpc>
                <a:spcPts val="1800"/>
              </a:lnSpc>
              <a:spcBef>
                <a:spcPts val="0"/>
              </a:spcBef>
              <a:spcAft>
                <a:spcPts val="0"/>
              </a:spcAft>
              <a:buClrTx/>
              <a:buSzTx/>
              <a:buFontTx/>
              <a:buNone/>
              <a:tabLst/>
              <a:defRPr/>
            </a:pPr>
            <a:endParaRPr lang="pt-BR" sz="1400" dirty="0">
              <a:solidFill>
                <a:prstClr val="black"/>
              </a:solidFill>
              <a:latin typeface="Century Gothic" panose="020F0302020204030204"/>
              <a:ea typeface="Verdana" panose="020B060403050404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FD8D7C55-2ADF-F696-1F2D-CA4AFA41E9D0}"/>
              </a:ext>
            </a:extLst>
          </p:cNvPr>
          <p:cNvSpPr txBox="1"/>
          <p:nvPr/>
        </p:nvSpPr>
        <p:spPr>
          <a:xfrm>
            <a:off x="6423808" y="1737002"/>
            <a:ext cx="5078660" cy="1785104"/>
          </a:xfrm>
          <a:prstGeom prst="rect">
            <a:avLst/>
          </a:prstGeom>
          <a:noFill/>
        </p:spPr>
        <p:txBody>
          <a:bodyPr wrap="square">
            <a:spAutoFit/>
          </a:bodyPr>
          <a:lstStyle/>
          <a:p>
            <a:pPr marL="171450" indent="-171450" algn="just" rtl="0" fontAlgn="base">
              <a:buFont typeface="Wingdings" panose="05000000000000000000" pitchFamily="2" charset="2"/>
              <a:buChar char="§"/>
            </a:pPr>
            <a:r>
              <a:rPr lang="pt-PT" sz="1100" b="0" i="0" dirty="0">
                <a:effectLst/>
              </a:rPr>
              <a:t>Os estudos que envolvam recolha de dados com participantes; </a:t>
            </a:r>
          </a:p>
          <a:p>
            <a:pPr marL="171450" indent="-171450" algn="just" rtl="0" fontAlgn="base">
              <a:buFont typeface="Wingdings" panose="05000000000000000000" pitchFamily="2" charset="2"/>
              <a:buChar char="§"/>
            </a:pPr>
            <a:r>
              <a:rPr lang="pt-PT" sz="1100" b="0" i="0" dirty="0">
                <a:effectLst/>
              </a:rPr>
              <a:t>Os estudos que tenham obtido apreciação ética por outra entidade, devidamente comprovada, mas que pretendam ter também uma apreciação por parte desta comissão, devem fazer preenchimento do formulário com indicação dessa informação e respetivos comprovativos.   </a:t>
            </a:r>
          </a:p>
          <a:p>
            <a:pPr marL="171450" indent="-171450" algn="just" rtl="0" fontAlgn="base">
              <a:buFont typeface="Wingdings" panose="05000000000000000000" pitchFamily="2" charset="2"/>
              <a:buChar char="§"/>
            </a:pPr>
            <a:r>
              <a:rPr lang="pt-PT" sz="1100" b="0" i="0" dirty="0">
                <a:effectLst/>
              </a:rPr>
              <a:t>Os estudos que não envolvam participantes, que recorram apenas a dados já disponíveis em bases de dados públicas, ou que tenham obtido aprovação ética por outra entidade, dispensam aprovação pela Comissão de Ética. </a:t>
            </a:r>
          </a:p>
        </p:txBody>
      </p:sp>
      <p:sp>
        <p:nvSpPr>
          <p:cNvPr id="7" name="CaixaDeTexto 14">
            <a:extLst>
              <a:ext uri="{FF2B5EF4-FFF2-40B4-BE49-F238E27FC236}">
                <a16:creationId xmlns:a16="http://schemas.microsoft.com/office/drawing/2014/main" id="{1EE6A478-9869-C44C-DB22-23E9AE5B932A}"/>
              </a:ext>
            </a:extLst>
          </p:cNvPr>
          <p:cNvSpPr txBox="1"/>
          <p:nvPr/>
        </p:nvSpPr>
        <p:spPr>
          <a:xfrm>
            <a:off x="1029502" y="282201"/>
            <a:ext cx="9028898" cy="830997"/>
          </a:xfrm>
          <a:prstGeom prst="rect">
            <a:avLst/>
          </a:prstGeom>
          <a:noFill/>
        </p:spPr>
        <p:txBody>
          <a:bodyPr wrap="square" lIns="91440" tIns="45720" rIns="91440" bIns="45720" rtlCol="0" anchor="t">
            <a:spAutoFit/>
          </a:bodyPr>
          <a:lstStyle/>
          <a:p>
            <a:pPr defTabSz="509351">
              <a:defRPr/>
            </a:pPr>
            <a:r>
              <a:rPr lang="pt-BR" sz="2400" b="1" dirty="0">
                <a:solidFill>
                  <a:schemeClr val="tx2"/>
                </a:solidFill>
                <a:latin typeface="Century Gothic" panose="020F0302020204030204"/>
                <a:ea typeface="Verdana"/>
                <a:cs typeface="Arial"/>
              </a:rPr>
              <a:t>COMISSÃO ESPECIALIZADA DE ÉTICA DE ECONOMIA POLITICA </a:t>
            </a:r>
            <a:endParaRPr kumimoji="0" lang="pt-BR" sz="2400" b="1" i="0" u="none" strike="noStrike" kern="1200" cap="none" spc="0" normalizeH="0" baseline="0" noProof="0" dirty="0">
              <a:ln>
                <a:noFill/>
              </a:ln>
              <a:solidFill>
                <a:schemeClr val="tx2"/>
              </a:solidFill>
              <a:effectLst/>
              <a:uLnTx/>
              <a:uFillTx/>
              <a:latin typeface="Century Gothic" panose="020F0302020204030204"/>
              <a:ea typeface="Verdana" panose="020B0604030504040204" pitchFamily="34" charset="0"/>
              <a:cs typeface="Arial" panose="020B0604020202020204" pitchFamily="34" charset="0"/>
            </a:endParaRPr>
          </a:p>
        </p:txBody>
      </p:sp>
      <p:sp>
        <p:nvSpPr>
          <p:cNvPr id="24" name="Rectangle 23">
            <a:extLst>
              <a:ext uri="{FF2B5EF4-FFF2-40B4-BE49-F238E27FC236}">
                <a16:creationId xmlns:a16="http://schemas.microsoft.com/office/drawing/2014/main" id="{12B76793-A30F-B768-4B2E-52684CD2F336}"/>
              </a:ext>
            </a:extLst>
          </p:cNvPr>
          <p:cNvSpPr/>
          <p:nvPr/>
        </p:nvSpPr>
        <p:spPr>
          <a:xfrm>
            <a:off x="477116" y="1100413"/>
            <a:ext cx="5606361" cy="63176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5" name="Group 24">
            <a:extLst>
              <a:ext uri="{FF2B5EF4-FFF2-40B4-BE49-F238E27FC236}">
                <a16:creationId xmlns:a16="http://schemas.microsoft.com/office/drawing/2014/main" id="{7864FEAE-3E34-3A12-8928-1430D729B6DC}"/>
              </a:ext>
            </a:extLst>
          </p:cNvPr>
          <p:cNvGrpSpPr/>
          <p:nvPr/>
        </p:nvGrpSpPr>
        <p:grpSpPr>
          <a:xfrm>
            <a:off x="737962" y="1793608"/>
            <a:ext cx="207132" cy="219870"/>
            <a:chOff x="4205287" y="1423987"/>
            <a:chExt cx="3777995" cy="4010310"/>
          </a:xfrm>
          <a:solidFill>
            <a:schemeClr val="tx2"/>
          </a:solidFill>
        </p:grpSpPr>
        <p:sp>
          <p:nvSpPr>
            <p:cNvPr id="26" name="Freeform: Shape 25">
              <a:extLst>
                <a:ext uri="{FF2B5EF4-FFF2-40B4-BE49-F238E27FC236}">
                  <a16:creationId xmlns:a16="http://schemas.microsoft.com/office/drawing/2014/main" id="{4036D6C3-41E4-EADB-466D-1FDFB20530D8}"/>
                </a:ext>
              </a:extLst>
            </p:cNvPr>
            <p:cNvSpPr/>
            <p:nvPr/>
          </p:nvSpPr>
          <p:spPr>
            <a:xfrm>
              <a:off x="5761386" y="1423987"/>
              <a:ext cx="2221896" cy="2261996"/>
            </a:xfrm>
            <a:custGeom>
              <a:avLst/>
              <a:gdLst>
                <a:gd name="connsiteX0" fmla="*/ 306038 w 2221896"/>
                <a:gd name="connsiteY0" fmla="*/ 0 h 2261996"/>
                <a:gd name="connsiteX1" fmla="*/ 0 w 2221896"/>
                <a:gd name="connsiteY1" fmla="*/ 311658 h 2261996"/>
                <a:gd name="connsiteX2" fmla="*/ 1915859 w 2221896"/>
                <a:gd name="connsiteY2" fmla="*/ 2261997 h 2261996"/>
                <a:gd name="connsiteX3" fmla="*/ 2221897 w 2221896"/>
                <a:gd name="connsiteY3" fmla="*/ 1950625 h 2261996"/>
                <a:gd name="connsiteX4" fmla="*/ 306038 w 2221896"/>
                <a:gd name="connsiteY4" fmla="*/ 0 h 2261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1896" h="2261996">
                  <a:moveTo>
                    <a:pt x="306038" y="0"/>
                  </a:moveTo>
                  <a:lnTo>
                    <a:pt x="0" y="311658"/>
                  </a:lnTo>
                  <a:lnTo>
                    <a:pt x="1915859" y="2261997"/>
                  </a:lnTo>
                  <a:lnTo>
                    <a:pt x="2221897" y="1950625"/>
                  </a:lnTo>
                  <a:lnTo>
                    <a:pt x="306038" y="0"/>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 name="Freeform: Shape 26">
              <a:extLst>
                <a:ext uri="{FF2B5EF4-FFF2-40B4-BE49-F238E27FC236}">
                  <a16:creationId xmlns:a16="http://schemas.microsoft.com/office/drawing/2014/main" id="{906AC4D4-4565-662F-5BC5-FE7C6CBAE7D5}"/>
                </a:ext>
              </a:extLst>
            </p:cNvPr>
            <p:cNvSpPr/>
            <p:nvPr/>
          </p:nvSpPr>
          <p:spPr>
            <a:xfrm>
              <a:off x="5653944" y="3534155"/>
              <a:ext cx="1866614" cy="1900142"/>
            </a:xfrm>
            <a:custGeom>
              <a:avLst/>
              <a:gdLst>
                <a:gd name="connsiteX0" fmla="*/ 0 w 1866614"/>
                <a:gd name="connsiteY0" fmla="*/ 1588484 h 1900142"/>
                <a:gd name="connsiteX1" fmla="*/ 306038 w 1866614"/>
                <a:gd name="connsiteY1" fmla="*/ 1900142 h 1900142"/>
                <a:gd name="connsiteX2" fmla="*/ 1866614 w 1866614"/>
                <a:gd name="connsiteY2" fmla="*/ 311658 h 1900142"/>
                <a:gd name="connsiteX3" fmla="*/ 1560386 w 1866614"/>
                <a:gd name="connsiteY3" fmla="*/ 0 h 1900142"/>
                <a:gd name="connsiteX4" fmla="*/ 0 w 1866614"/>
                <a:gd name="connsiteY4" fmla="*/ 1588484 h 19001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614" h="1900142">
                  <a:moveTo>
                    <a:pt x="0" y="1588484"/>
                  </a:moveTo>
                  <a:lnTo>
                    <a:pt x="306038" y="1900142"/>
                  </a:lnTo>
                  <a:lnTo>
                    <a:pt x="1866614" y="311658"/>
                  </a:lnTo>
                  <a:lnTo>
                    <a:pt x="1560386" y="0"/>
                  </a:lnTo>
                  <a:lnTo>
                    <a:pt x="0" y="1588484"/>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575A7C08-10A0-1F04-B609-711292C15EF2}"/>
                </a:ext>
              </a:extLst>
            </p:cNvPr>
            <p:cNvSpPr/>
            <p:nvPr/>
          </p:nvSpPr>
          <p:spPr>
            <a:xfrm>
              <a:off x="4205287" y="3164775"/>
              <a:ext cx="2730531" cy="477202"/>
            </a:xfrm>
            <a:custGeom>
              <a:avLst/>
              <a:gdLst>
                <a:gd name="connsiteX0" fmla="*/ 0 w 2730531"/>
                <a:gd name="connsiteY0" fmla="*/ 33528 h 477202"/>
                <a:gd name="connsiteX1" fmla="*/ 0 w 2730531"/>
                <a:gd name="connsiteY1" fmla="*/ 477203 h 477202"/>
                <a:gd name="connsiteX2" fmla="*/ 2730532 w 2730531"/>
                <a:gd name="connsiteY2" fmla="*/ 437769 h 477202"/>
                <a:gd name="connsiteX3" fmla="*/ 2708243 w 2730531"/>
                <a:gd name="connsiteY3" fmla="*/ 0 h 477202"/>
                <a:gd name="connsiteX4" fmla="*/ 0 w 2730531"/>
                <a:gd name="connsiteY4" fmla="*/ 33528 h 4772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0531" h="477202">
                  <a:moveTo>
                    <a:pt x="0" y="33528"/>
                  </a:moveTo>
                  <a:lnTo>
                    <a:pt x="0" y="477203"/>
                  </a:lnTo>
                  <a:lnTo>
                    <a:pt x="2730532" y="437769"/>
                  </a:lnTo>
                  <a:lnTo>
                    <a:pt x="2708243" y="0"/>
                  </a:lnTo>
                  <a:lnTo>
                    <a:pt x="0" y="33528"/>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29" name="CaixaDeTexto 14">
            <a:extLst>
              <a:ext uri="{FF2B5EF4-FFF2-40B4-BE49-F238E27FC236}">
                <a16:creationId xmlns:a16="http://schemas.microsoft.com/office/drawing/2014/main" id="{FBC12D42-4878-5CAA-A57A-29BB7955EAF1}"/>
              </a:ext>
            </a:extLst>
          </p:cNvPr>
          <p:cNvSpPr txBox="1"/>
          <p:nvPr/>
        </p:nvSpPr>
        <p:spPr>
          <a:xfrm>
            <a:off x="1010716" y="1673683"/>
            <a:ext cx="4539160" cy="461665"/>
          </a:xfrm>
          <a:prstGeom prst="rect">
            <a:avLst/>
          </a:prstGeom>
          <a:noFill/>
        </p:spPr>
        <p:txBody>
          <a:bodyPr wrap="square" rtlCol="0">
            <a:spAutoFit/>
          </a:bodyPr>
          <a:lstStyle/>
          <a:p>
            <a:pPr algn="just" rtl="0" fontAlgn="base"/>
            <a:r>
              <a:rPr lang="pt-PT" sz="1200" b="1" dirty="0">
                <a:effectLst/>
                <a:latin typeface="+mj-lt"/>
              </a:rPr>
              <a:t>Porquê submeter um estudo para apreciação por uma comissão de ética?</a:t>
            </a:r>
            <a:r>
              <a:rPr lang="pt-PT" sz="1200" b="0" dirty="0">
                <a:effectLst/>
                <a:latin typeface="+mj-lt"/>
              </a:rPr>
              <a:t>  </a:t>
            </a:r>
          </a:p>
        </p:txBody>
      </p:sp>
      <p:sp>
        <p:nvSpPr>
          <p:cNvPr id="32" name="Rectangle 31">
            <a:extLst>
              <a:ext uri="{FF2B5EF4-FFF2-40B4-BE49-F238E27FC236}">
                <a16:creationId xmlns:a16="http://schemas.microsoft.com/office/drawing/2014/main" id="{2AC0F8CE-7AE0-44D9-7433-FE6D6F4CC89F}"/>
              </a:ext>
            </a:extLst>
          </p:cNvPr>
          <p:cNvSpPr/>
          <p:nvPr/>
        </p:nvSpPr>
        <p:spPr>
          <a:xfrm>
            <a:off x="6083475" y="1095115"/>
            <a:ext cx="5606361" cy="6317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33" name="Group 32">
            <a:extLst>
              <a:ext uri="{FF2B5EF4-FFF2-40B4-BE49-F238E27FC236}">
                <a16:creationId xmlns:a16="http://schemas.microsoft.com/office/drawing/2014/main" id="{A9F450D2-82E4-16A1-E807-C5B95BF7674A}"/>
              </a:ext>
            </a:extLst>
          </p:cNvPr>
          <p:cNvGrpSpPr/>
          <p:nvPr/>
        </p:nvGrpSpPr>
        <p:grpSpPr>
          <a:xfrm>
            <a:off x="6338493" y="1301040"/>
            <a:ext cx="207132" cy="219870"/>
            <a:chOff x="4205287" y="1423987"/>
            <a:chExt cx="3777995" cy="4010310"/>
          </a:xfrm>
          <a:solidFill>
            <a:schemeClr val="bg1"/>
          </a:solidFill>
        </p:grpSpPr>
        <p:sp>
          <p:nvSpPr>
            <p:cNvPr id="34" name="Freeform: Shape 33">
              <a:extLst>
                <a:ext uri="{FF2B5EF4-FFF2-40B4-BE49-F238E27FC236}">
                  <a16:creationId xmlns:a16="http://schemas.microsoft.com/office/drawing/2014/main" id="{3717C4F6-8AA8-BCA8-9AC5-2766E16949E1}"/>
                </a:ext>
              </a:extLst>
            </p:cNvPr>
            <p:cNvSpPr/>
            <p:nvPr/>
          </p:nvSpPr>
          <p:spPr>
            <a:xfrm>
              <a:off x="5761386" y="1423987"/>
              <a:ext cx="2221896" cy="2261996"/>
            </a:xfrm>
            <a:custGeom>
              <a:avLst/>
              <a:gdLst>
                <a:gd name="connsiteX0" fmla="*/ 306038 w 2221896"/>
                <a:gd name="connsiteY0" fmla="*/ 0 h 2261996"/>
                <a:gd name="connsiteX1" fmla="*/ 0 w 2221896"/>
                <a:gd name="connsiteY1" fmla="*/ 311658 h 2261996"/>
                <a:gd name="connsiteX2" fmla="*/ 1915859 w 2221896"/>
                <a:gd name="connsiteY2" fmla="*/ 2261997 h 2261996"/>
                <a:gd name="connsiteX3" fmla="*/ 2221897 w 2221896"/>
                <a:gd name="connsiteY3" fmla="*/ 1950625 h 2261996"/>
                <a:gd name="connsiteX4" fmla="*/ 306038 w 2221896"/>
                <a:gd name="connsiteY4" fmla="*/ 0 h 2261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1896" h="2261996">
                  <a:moveTo>
                    <a:pt x="306038" y="0"/>
                  </a:moveTo>
                  <a:lnTo>
                    <a:pt x="0" y="311658"/>
                  </a:lnTo>
                  <a:lnTo>
                    <a:pt x="1915859" y="2261997"/>
                  </a:lnTo>
                  <a:lnTo>
                    <a:pt x="2221897" y="1950625"/>
                  </a:lnTo>
                  <a:lnTo>
                    <a:pt x="306038" y="0"/>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5" name="Freeform: Shape 34">
              <a:extLst>
                <a:ext uri="{FF2B5EF4-FFF2-40B4-BE49-F238E27FC236}">
                  <a16:creationId xmlns:a16="http://schemas.microsoft.com/office/drawing/2014/main" id="{8DA593AE-6CF6-0EA9-EC8C-30606CDF37A0}"/>
                </a:ext>
              </a:extLst>
            </p:cNvPr>
            <p:cNvSpPr/>
            <p:nvPr/>
          </p:nvSpPr>
          <p:spPr>
            <a:xfrm>
              <a:off x="5653944" y="3534155"/>
              <a:ext cx="1866614" cy="1900142"/>
            </a:xfrm>
            <a:custGeom>
              <a:avLst/>
              <a:gdLst>
                <a:gd name="connsiteX0" fmla="*/ 0 w 1866614"/>
                <a:gd name="connsiteY0" fmla="*/ 1588484 h 1900142"/>
                <a:gd name="connsiteX1" fmla="*/ 306038 w 1866614"/>
                <a:gd name="connsiteY1" fmla="*/ 1900142 h 1900142"/>
                <a:gd name="connsiteX2" fmla="*/ 1866614 w 1866614"/>
                <a:gd name="connsiteY2" fmla="*/ 311658 h 1900142"/>
                <a:gd name="connsiteX3" fmla="*/ 1560386 w 1866614"/>
                <a:gd name="connsiteY3" fmla="*/ 0 h 1900142"/>
                <a:gd name="connsiteX4" fmla="*/ 0 w 1866614"/>
                <a:gd name="connsiteY4" fmla="*/ 1588484 h 19001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614" h="1900142">
                  <a:moveTo>
                    <a:pt x="0" y="1588484"/>
                  </a:moveTo>
                  <a:lnTo>
                    <a:pt x="306038" y="1900142"/>
                  </a:lnTo>
                  <a:lnTo>
                    <a:pt x="1866614" y="311658"/>
                  </a:lnTo>
                  <a:lnTo>
                    <a:pt x="1560386" y="0"/>
                  </a:lnTo>
                  <a:lnTo>
                    <a:pt x="0" y="1588484"/>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Freeform: Shape 35">
              <a:extLst>
                <a:ext uri="{FF2B5EF4-FFF2-40B4-BE49-F238E27FC236}">
                  <a16:creationId xmlns:a16="http://schemas.microsoft.com/office/drawing/2014/main" id="{3FAE8D01-7500-EF40-3ED7-F6D42B351C7A}"/>
                </a:ext>
              </a:extLst>
            </p:cNvPr>
            <p:cNvSpPr/>
            <p:nvPr/>
          </p:nvSpPr>
          <p:spPr>
            <a:xfrm>
              <a:off x="4205287" y="3164775"/>
              <a:ext cx="2730531" cy="477202"/>
            </a:xfrm>
            <a:custGeom>
              <a:avLst/>
              <a:gdLst>
                <a:gd name="connsiteX0" fmla="*/ 0 w 2730531"/>
                <a:gd name="connsiteY0" fmla="*/ 33528 h 477202"/>
                <a:gd name="connsiteX1" fmla="*/ 0 w 2730531"/>
                <a:gd name="connsiteY1" fmla="*/ 477203 h 477202"/>
                <a:gd name="connsiteX2" fmla="*/ 2730532 w 2730531"/>
                <a:gd name="connsiteY2" fmla="*/ 437769 h 477202"/>
                <a:gd name="connsiteX3" fmla="*/ 2708243 w 2730531"/>
                <a:gd name="connsiteY3" fmla="*/ 0 h 477202"/>
                <a:gd name="connsiteX4" fmla="*/ 0 w 2730531"/>
                <a:gd name="connsiteY4" fmla="*/ 33528 h 4772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0531" h="477202">
                  <a:moveTo>
                    <a:pt x="0" y="33528"/>
                  </a:moveTo>
                  <a:lnTo>
                    <a:pt x="0" y="477203"/>
                  </a:lnTo>
                  <a:lnTo>
                    <a:pt x="2730532" y="437769"/>
                  </a:lnTo>
                  <a:lnTo>
                    <a:pt x="2708243" y="0"/>
                  </a:lnTo>
                  <a:lnTo>
                    <a:pt x="0" y="33528"/>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37" name="CaixaDeTexto 14">
            <a:extLst>
              <a:ext uri="{FF2B5EF4-FFF2-40B4-BE49-F238E27FC236}">
                <a16:creationId xmlns:a16="http://schemas.microsoft.com/office/drawing/2014/main" id="{B2701309-5776-09FC-35BC-85070BC9E94C}"/>
              </a:ext>
            </a:extLst>
          </p:cNvPr>
          <p:cNvSpPr txBox="1"/>
          <p:nvPr/>
        </p:nvSpPr>
        <p:spPr>
          <a:xfrm>
            <a:off x="6599680" y="1265285"/>
            <a:ext cx="4681949" cy="276999"/>
          </a:xfrm>
          <a:prstGeom prst="rect">
            <a:avLst/>
          </a:prstGeom>
          <a:noFill/>
        </p:spPr>
        <p:txBody>
          <a:bodyPr wrap="square" rtlCol="0">
            <a:spAutoFit/>
          </a:bodyPr>
          <a:lstStyle/>
          <a:p>
            <a:pPr marL="0" marR="0" lvl="0" indent="0" algn="l" defTabSz="509351" rtl="0" eaLnBrk="1" fontAlgn="auto" latinLnBrk="0" hangingPunct="1">
              <a:lnSpc>
                <a:spcPct val="100000"/>
              </a:lnSpc>
              <a:spcBef>
                <a:spcPts val="0"/>
              </a:spcBef>
              <a:spcAft>
                <a:spcPts val="0"/>
              </a:spcAft>
              <a:buClrTx/>
              <a:buSzTx/>
              <a:buFontTx/>
              <a:buNone/>
              <a:tabLst/>
              <a:defRPr/>
            </a:pPr>
            <a:r>
              <a:rPr lang="pt-PT" sz="1200" b="1" dirty="0">
                <a:solidFill>
                  <a:schemeClr val="bg2"/>
                </a:solidFill>
                <a:effectLst/>
                <a:latin typeface="+mj-lt"/>
              </a:rPr>
              <a:t>Que estudos são elegíveis para apreciação ética? </a:t>
            </a:r>
            <a:endParaRPr kumimoji="0" lang="pt-BR" sz="1200" b="1" u="none" strike="noStrike" kern="1200" cap="none" spc="0" normalizeH="0" baseline="0" noProof="0" dirty="0">
              <a:ln>
                <a:noFill/>
              </a:ln>
              <a:solidFill>
                <a:schemeClr val="bg2"/>
              </a:solidFill>
              <a:effectLst/>
              <a:uLnTx/>
              <a:uFillTx/>
              <a:latin typeface="+mj-lt"/>
              <a:ea typeface="Verdana" panose="020B0604030504040204" pitchFamily="34" charset="0"/>
              <a:cs typeface="Arial" panose="020B0604020202020204" pitchFamily="34" charset="0"/>
            </a:endParaRPr>
          </a:p>
        </p:txBody>
      </p:sp>
      <p:pic>
        <p:nvPicPr>
          <p:cNvPr id="3" name="Picture 2" descr="csh_hor_p_rgb">
            <a:extLst>
              <a:ext uri="{FF2B5EF4-FFF2-40B4-BE49-F238E27FC236}">
                <a16:creationId xmlns:a16="http://schemas.microsoft.com/office/drawing/2014/main" id="{CC856160-0523-1BFC-247E-8C004A7E4D1F}"/>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32163" b="29333"/>
          <a:stretch/>
        </p:blipFill>
        <p:spPr bwMode="auto">
          <a:xfrm>
            <a:off x="9086509" y="306403"/>
            <a:ext cx="2762250" cy="633095"/>
          </a:xfrm>
          <a:prstGeom prst="rect">
            <a:avLst/>
          </a:prstGeom>
          <a:noFill/>
          <a:ln>
            <a:noFill/>
          </a:ln>
          <a:extLst>
            <a:ext uri="{53640926-AAD7-44d8-BBD7-CCE9431645EC}">
              <a14:shadowObscured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el="http://schemas.microsoft.com/office/2019/extlst" xmlns:m="http://schemas.openxmlformats.org/officeDocument/2006/math" xmlns:wp14="http://schemas.microsoft.com/office/word/2010/wordprocessingDrawing" xmlns:wp="http://schemas.openxmlformats.org/drawingml/2006/wordprocessingDrawing"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14="http://schemas.microsoft.com/office/drawing/2010/main" xmlns:w="http://schemas.openxmlformats.org/wordprocessingml/2006/main" xmlns:w10="urn:schemas-microsoft-com:office:word" xmlns:v="urn:schemas-microsoft-com:vml" xmlns:o="urn:schemas-microsoft-com:office:office" xmlns:mv="urn:schemas-microsoft-com:mac:vml" xmlns:mo="http://schemas.microsoft.com/office/mac/office/2008/main" xmlns="" xmlns:lc="http://schemas.openxmlformats.org/drawingml/2006/lockedCanvas"/>
            </a:ext>
          </a:extLst>
        </p:spPr>
      </p:pic>
      <p:sp>
        <p:nvSpPr>
          <p:cNvPr id="10" name="Rectangle 9">
            <a:extLst>
              <a:ext uri="{FF2B5EF4-FFF2-40B4-BE49-F238E27FC236}">
                <a16:creationId xmlns:a16="http://schemas.microsoft.com/office/drawing/2014/main" id="{49CF0B32-F753-9A05-91DE-F58F0D4FF61A}"/>
              </a:ext>
            </a:extLst>
          </p:cNvPr>
          <p:cNvSpPr/>
          <p:nvPr/>
        </p:nvSpPr>
        <p:spPr>
          <a:xfrm>
            <a:off x="477114" y="3585481"/>
            <a:ext cx="5606361" cy="63176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3" name="Group 12">
            <a:extLst>
              <a:ext uri="{FF2B5EF4-FFF2-40B4-BE49-F238E27FC236}">
                <a16:creationId xmlns:a16="http://schemas.microsoft.com/office/drawing/2014/main" id="{D3FE68F2-E8EA-4408-A161-80A7146DC9AA}"/>
              </a:ext>
            </a:extLst>
          </p:cNvPr>
          <p:cNvGrpSpPr/>
          <p:nvPr/>
        </p:nvGrpSpPr>
        <p:grpSpPr>
          <a:xfrm>
            <a:off x="764989" y="3791427"/>
            <a:ext cx="207132" cy="219870"/>
            <a:chOff x="4205287" y="1423987"/>
            <a:chExt cx="3777995" cy="4010310"/>
          </a:xfrm>
          <a:solidFill>
            <a:schemeClr val="tx2"/>
          </a:solidFill>
        </p:grpSpPr>
        <p:sp>
          <p:nvSpPr>
            <p:cNvPr id="14" name="Freeform: Shape 13">
              <a:extLst>
                <a:ext uri="{FF2B5EF4-FFF2-40B4-BE49-F238E27FC236}">
                  <a16:creationId xmlns:a16="http://schemas.microsoft.com/office/drawing/2014/main" id="{FC30EF20-0A2E-A768-113D-8DDB3DD28CD9}"/>
                </a:ext>
              </a:extLst>
            </p:cNvPr>
            <p:cNvSpPr/>
            <p:nvPr/>
          </p:nvSpPr>
          <p:spPr>
            <a:xfrm>
              <a:off x="5761386" y="1423987"/>
              <a:ext cx="2221896" cy="2261996"/>
            </a:xfrm>
            <a:custGeom>
              <a:avLst/>
              <a:gdLst>
                <a:gd name="connsiteX0" fmla="*/ 306038 w 2221896"/>
                <a:gd name="connsiteY0" fmla="*/ 0 h 2261996"/>
                <a:gd name="connsiteX1" fmla="*/ 0 w 2221896"/>
                <a:gd name="connsiteY1" fmla="*/ 311658 h 2261996"/>
                <a:gd name="connsiteX2" fmla="*/ 1915859 w 2221896"/>
                <a:gd name="connsiteY2" fmla="*/ 2261997 h 2261996"/>
                <a:gd name="connsiteX3" fmla="*/ 2221897 w 2221896"/>
                <a:gd name="connsiteY3" fmla="*/ 1950625 h 2261996"/>
                <a:gd name="connsiteX4" fmla="*/ 306038 w 2221896"/>
                <a:gd name="connsiteY4" fmla="*/ 0 h 2261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1896" h="2261996">
                  <a:moveTo>
                    <a:pt x="306038" y="0"/>
                  </a:moveTo>
                  <a:lnTo>
                    <a:pt x="0" y="311658"/>
                  </a:lnTo>
                  <a:lnTo>
                    <a:pt x="1915859" y="2261997"/>
                  </a:lnTo>
                  <a:lnTo>
                    <a:pt x="2221897" y="1950625"/>
                  </a:lnTo>
                  <a:lnTo>
                    <a:pt x="306038" y="0"/>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 name="Freeform: Shape 14">
              <a:extLst>
                <a:ext uri="{FF2B5EF4-FFF2-40B4-BE49-F238E27FC236}">
                  <a16:creationId xmlns:a16="http://schemas.microsoft.com/office/drawing/2014/main" id="{5599F4D1-148C-D537-F93C-908593645524}"/>
                </a:ext>
              </a:extLst>
            </p:cNvPr>
            <p:cNvSpPr/>
            <p:nvPr/>
          </p:nvSpPr>
          <p:spPr>
            <a:xfrm>
              <a:off x="5653944" y="3534155"/>
              <a:ext cx="1866614" cy="1900142"/>
            </a:xfrm>
            <a:custGeom>
              <a:avLst/>
              <a:gdLst>
                <a:gd name="connsiteX0" fmla="*/ 0 w 1866614"/>
                <a:gd name="connsiteY0" fmla="*/ 1588484 h 1900142"/>
                <a:gd name="connsiteX1" fmla="*/ 306038 w 1866614"/>
                <a:gd name="connsiteY1" fmla="*/ 1900142 h 1900142"/>
                <a:gd name="connsiteX2" fmla="*/ 1866614 w 1866614"/>
                <a:gd name="connsiteY2" fmla="*/ 311658 h 1900142"/>
                <a:gd name="connsiteX3" fmla="*/ 1560386 w 1866614"/>
                <a:gd name="connsiteY3" fmla="*/ 0 h 1900142"/>
                <a:gd name="connsiteX4" fmla="*/ 0 w 1866614"/>
                <a:gd name="connsiteY4" fmla="*/ 1588484 h 19001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614" h="1900142">
                  <a:moveTo>
                    <a:pt x="0" y="1588484"/>
                  </a:moveTo>
                  <a:lnTo>
                    <a:pt x="306038" y="1900142"/>
                  </a:lnTo>
                  <a:lnTo>
                    <a:pt x="1866614" y="311658"/>
                  </a:lnTo>
                  <a:lnTo>
                    <a:pt x="1560386" y="0"/>
                  </a:lnTo>
                  <a:lnTo>
                    <a:pt x="0" y="1588484"/>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02D5BDA8-E64A-EA8F-89C3-C217D766E271}"/>
                </a:ext>
              </a:extLst>
            </p:cNvPr>
            <p:cNvSpPr/>
            <p:nvPr/>
          </p:nvSpPr>
          <p:spPr>
            <a:xfrm>
              <a:off x="4205287" y="3164775"/>
              <a:ext cx="2730531" cy="477202"/>
            </a:xfrm>
            <a:custGeom>
              <a:avLst/>
              <a:gdLst>
                <a:gd name="connsiteX0" fmla="*/ 0 w 2730531"/>
                <a:gd name="connsiteY0" fmla="*/ 33528 h 477202"/>
                <a:gd name="connsiteX1" fmla="*/ 0 w 2730531"/>
                <a:gd name="connsiteY1" fmla="*/ 477203 h 477202"/>
                <a:gd name="connsiteX2" fmla="*/ 2730532 w 2730531"/>
                <a:gd name="connsiteY2" fmla="*/ 437769 h 477202"/>
                <a:gd name="connsiteX3" fmla="*/ 2708243 w 2730531"/>
                <a:gd name="connsiteY3" fmla="*/ 0 h 477202"/>
                <a:gd name="connsiteX4" fmla="*/ 0 w 2730531"/>
                <a:gd name="connsiteY4" fmla="*/ 33528 h 4772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0531" h="477202">
                  <a:moveTo>
                    <a:pt x="0" y="33528"/>
                  </a:moveTo>
                  <a:lnTo>
                    <a:pt x="0" y="477203"/>
                  </a:lnTo>
                  <a:lnTo>
                    <a:pt x="2730532" y="437769"/>
                  </a:lnTo>
                  <a:lnTo>
                    <a:pt x="2708243" y="0"/>
                  </a:lnTo>
                  <a:lnTo>
                    <a:pt x="0" y="33528"/>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17" name="Rectangle 16">
            <a:extLst>
              <a:ext uri="{FF2B5EF4-FFF2-40B4-BE49-F238E27FC236}">
                <a16:creationId xmlns:a16="http://schemas.microsoft.com/office/drawing/2014/main" id="{A127D7CE-9E03-1A34-DD4C-24965C1C8351}"/>
              </a:ext>
            </a:extLst>
          </p:cNvPr>
          <p:cNvSpPr/>
          <p:nvPr/>
        </p:nvSpPr>
        <p:spPr>
          <a:xfrm>
            <a:off x="6083474" y="3585481"/>
            <a:ext cx="5606361" cy="6317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CaixaDeTexto 14">
            <a:extLst>
              <a:ext uri="{FF2B5EF4-FFF2-40B4-BE49-F238E27FC236}">
                <a16:creationId xmlns:a16="http://schemas.microsoft.com/office/drawing/2014/main" id="{7FBB8FB3-AF77-9A89-847D-691C9AA98D65}"/>
              </a:ext>
            </a:extLst>
          </p:cNvPr>
          <p:cNvSpPr txBox="1"/>
          <p:nvPr/>
        </p:nvSpPr>
        <p:spPr>
          <a:xfrm>
            <a:off x="6628394" y="4901292"/>
            <a:ext cx="3156379" cy="369332"/>
          </a:xfrm>
          <a:prstGeom prst="rect">
            <a:avLst/>
          </a:prstGeom>
          <a:noFill/>
        </p:spPr>
        <p:txBody>
          <a:bodyPr wrap="square" rtlCol="0">
            <a:spAutoFit/>
          </a:bodyPr>
          <a:lstStyle/>
          <a:p>
            <a:pPr marL="0" marR="0" lvl="0" indent="0" algn="l" defTabSz="509351"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white"/>
                </a:solidFill>
                <a:effectLst/>
                <a:uLnTx/>
                <a:uFillTx/>
                <a:latin typeface="Century Gothic" panose="020F0302020204030204"/>
                <a:ea typeface="Verdana" panose="020B0604030504040204" pitchFamily="34" charset="0"/>
                <a:cs typeface="Arial" panose="020B0604020202020204" pitchFamily="34" charset="0"/>
              </a:rPr>
              <a:t>Exemplo Titulo Destaque </a:t>
            </a:r>
          </a:p>
        </p:txBody>
      </p:sp>
      <p:grpSp>
        <p:nvGrpSpPr>
          <p:cNvPr id="19" name="Group 18">
            <a:extLst>
              <a:ext uri="{FF2B5EF4-FFF2-40B4-BE49-F238E27FC236}">
                <a16:creationId xmlns:a16="http://schemas.microsoft.com/office/drawing/2014/main" id="{B12E1DC4-4707-322E-C156-CA226D3D6685}"/>
              </a:ext>
            </a:extLst>
          </p:cNvPr>
          <p:cNvGrpSpPr/>
          <p:nvPr/>
        </p:nvGrpSpPr>
        <p:grpSpPr>
          <a:xfrm>
            <a:off x="6367207" y="4977436"/>
            <a:ext cx="207132" cy="219870"/>
            <a:chOff x="4205287" y="1423987"/>
            <a:chExt cx="3777995" cy="4010310"/>
          </a:xfrm>
          <a:solidFill>
            <a:schemeClr val="bg1"/>
          </a:solidFill>
        </p:grpSpPr>
        <p:sp>
          <p:nvSpPr>
            <p:cNvPr id="21" name="Freeform: Shape 20">
              <a:extLst>
                <a:ext uri="{FF2B5EF4-FFF2-40B4-BE49-F238E27FC236}">
                  <a16:creationId xmlns:a16="http://schemas.microsoft.com/office/drawing/2014/main" id="{30133290-39F3-AAC3-E6CA-B058FD326295}"/>
                </a:ext>
              </a:extLst>
            </p:cNvPr>
            <p:cNvSpPr/>
            <p:nvPr/>
          </p:nvSpPr>
          <p:spPr>
            <a:xfrm>
              <a:off x="5761386" y="1423987"/>
              <a:ext cx="2221896" cy="2261996"/>
            </a:xfrm>
            <a:custGeom>
              <a:avLst/>
              <a:gdLst>
                <a:gd name="connsiteX0" fmla="*/ 306038 w 2221896"/>
                <a:gd name="connsiteY0" fmla="*/ 0 h 2261996"/>
                <a:gd name="connsiteX1" fmla="*/ 0 w 2221896"/>
                <a:gd name="connsiteY1" fmla="*/ 311658 h 2261996"/>
                <a:gd name="connsiteX2" fmla="*/ 1915859 w 2221896"/>
                <a:gd name="connsiteY2" fmla="*/ 2261997 h 2261996"/>
                <a:gd name="connsiteX3" fmla="*/ 2221897 w 2221896"/>
                <a:gd name="connsiteY3" fmla="*/ 1950625 h 2261996"/>
                <a:gd name="connsiteX4" fmla="*/ 306038 w 2221896"/>
                <a:gd name="connsiteY4" fmla="*/ 0 h 2261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1896" h="2261996">
                  <a:moveTo>
                    <a:pt x="306038" y="0"/>
                  </a:moveTo>
                  <a:lnTo>
                    <a:pt x="0" y="311658"/>
                  </a:lnTo>
                  <a:lnTo>
                    <a:pt x="1915859" y="2261997"/>
                  </a:lnTo>
                  <a:lnTo>
                    <a:pt x="2221897" y="1950625"/>
                  </a:lnTo>
                  <a:lnTo>
                    <a:pt x="306038" y="0"/>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10F6B763-FED8-CE9C-1CC9-373AB641F897}"/>
                </a:ext>
              </a:extLst>
            </p:cNvPr>
            <p:cNvSpPr/>
            <p:nvPr/>
          </p:nvSpPr>
          <p:spPr>
            <a:xfrm>
              <a:off x="5653944" y="3534155"/>
              <a:ext cx="1866614" cy="1900142"/>
            </a:xfrm>
            <a:custGeom>
              <a:avLst/>
              <a:gdLst>
                <a:gd name="connsiteX0" fmla="*/ 0 w 1866614"/>
                <a:gd name="connsiteY0" fmla="*/ 1588484 h 1900142"/>
                <a:gd name="connsiteX1" fmla="*/ 306038 w 1866614"/>
                <a:gd name="connsiteY1" fmla="*/ 1900142 h 1900142"/>
                <a:gd name="connsiteX2" fmla="*/ 1866614 w 1866614"/>
                <a:gd name="connsiteY2" fmla="*/ 311658 h 1900142"/>
                <a:gd name="connsiteX3" fmla="*/ 1560386 w 1866614"/>
                <a:gd name="connsiteY3" fmla="*/ 0 h 1900142"/>
                <a:gd name="connsiteX4" fmla="*/ 0 w 1866614"/>
                <a:gd name="connsiteY4" fmla="*/ 1588484 h 19001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614" h="1900142">
                  <a:moveTo>
                    <a:pt x="0" y="1588484"/>
                  </a:moveTo>
                  <a:lnTo>
                    <a:pt x="306038" y="1900142"/>
                  </a:lnTo>
                  <a:lnTo>
                    <a:pt x="1866614" y="311658"/>
                  </a:lnTo>
                  <a:lnTo>
                    <a:pt x="1560386" y="0"/>
                  </a:lnTo>
                  <a:lnTo>
                    <a:pt x="0" y="1588484"/>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9B959504-5816-9202-F154-1CFC4631ABDA}"/>
                </a:ext>
              </a:extLst>
            </p:cNvPr>
            <p:cNvSpPr/>
            <p:nvPr/>
          </p:nvSpPr>
          <p:spPr>
            <a:xfrm>
              <a:off x="4205287" y="3164775"/>
              <a:ext cx="2730531" cy="477202"/>
            </a:xfrm>
            <a:custGeom>
              <a:avLst/>
              <a:gdLst>
                <a:gd name="connsiteX0" fmla="*/ 0 w 2730531"/>
                <a:gd name="connsiteY0" fmla="*/ 33528 h 477202"/>
                <a:gd name="connsiteX1" fmla="*/ 0 w 2730531"/>
                <a:gd name="connsiteY1" fmla="*/ 477203 h 477202"/>
                <a:gd name="connsiteX2" fmla="*/ 2730532 w 2730531"/>
                <a:gd name="connsiteY2" fmla="*/ 437769 h 477202"/>
                <a:gd name="connsiteX3" fmla="*/ 2708243 w 2730531"/>
                <a:gd name="connsiteY3" fmla="*/ 0 h 477202"/>
                <a:gd name="connsiteX4" fmla="*/ 0 w 2730531"/>
                <a:gd name="connsiteY4" fmla="*/ 33528 h 4772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0531" h="477202">
                  <a:moveTo>
                    <a:pt x="0" y="33528"/>
                  </a:moveTo>
                  <a:lnTo>
                    <a:pt x="0" y="477203"/>
                  </a:lnTo>
                  <a:lnTo>
                    <a:pt x="2730532" y="437769"/>
                  </a:lnTo>
                  <a:lnTo>
                    <a:pt x="2708243" y="0"/>
                  </a:lnTo>
                  <a:lnTo>
                    <a:pt x="0" y="33528"/>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31" name="CaixaDeTexto 14">
            <a:extLst>
              <a:ext uri="{FF2B5EF4-FFF2-40B4-BE49-F238E27FC236}">
                <a16:creationId xmlns:a16="http://schemas.microsoft.com/office/drawing/2014/main" id="{8C99BDC3-F7A5-B8A6-633D-6823F36BFEE3}"/>
              </a:ext>
            </a:extLst>
          </p:cNvPr>
          <p:cNvSpPr txBox="1"/>
          <p:nvPr/>
        </p:nvSpPr>
        <p:spPr>
          <a:xfrm>
            <a:off x="1010714" y="3748368"/>
            <a:ext cx="4539160" cy="276999"/>
          </a:xfrm>
          <a:prstGeom prst="rect">
            <a:avLst/>
          </a:prstGeom>
          <a:noFill/>
        </p:spPr>
        <p:txBody>
          <a:bodyPr wrap="square" rtlCol="0">
            <a:spAutoFit/>
          </a:bodyPr>
          <a:lstStyle/>
          <a:p>
            <a:pPr algn="l" rtl="0" fontAlgn="base"/>
            <a:r>
              <a:rPr lang="pt-PT" sz="1200" b="1" dirty="0">
                <a:effectLst/>
                <a:latin typeface="+mj-lt"/>
              </a:rPr>
              <a:t>O que deve ser submetido a esta comissão?</a:t>
            </a:r>
            <a:r>
              <a:rPr lang="pt-PT" sz="1200" b="0" dirty="0">
                <a:effectLst/>
                <a:latin typeface="+mj-lt"/>
              </a:rPr>
              <a:t> </a:t>
            </a:r>
          </a:p>
        </p:txBody>
      </p:sp>
      <p:sp>
        <p:nvSpPr>
          <p:cNvPr id="38" name="CaixaDeTexto 14">
            <a:extLst>
              <a:ext uri="{FF2B5EF4-FFF2-40B4-BE49-F238E27FC236}">
                <a16:creationId xmlns:a16="http://schemas.microsoft.com/office/drawing/2014/main" id="{D17A0D37-FB37-852E-6347-8C22A75B075F}"/>
              </a:ext>
            </a:extLst>
          </p:cNvPr>
          <p:cNvSpPr txBox="1"/>
          <p:nvPr/>
        </p:nvSpPr>
        <p:spPr>
          <a:xfrm>
            <a:off x="6574339" y="3750419"/>
            <a:ext cx="4681949" cy="461665"/>
          </a:xfrm>
          <a:prstGeom prst="rect">
            <a:avLst/>
          </a:prstGeom>
          <a:noFill/>
        </p:spPr>
        <p:txBody>
          <a:bodyPr wrap="square" rtlCol="0">
            <a:spAutoFit/>
          </a:bodyPr>
          <a:lstStyle/>
          <a:p>
            <a:pPr algn="just" rtl="0" fontAlgn="base"/>
            <a:r>
              <a:rPr lang="pt-PT" sz="1200" b="1" dirty="0">
                <a:solidFill>
                  <a:schemeClr val="bg2"/>
                </a:solidFill>
                <a:effectLst/>
                <a:latin typeface="+mj-lt"/>
              </a:rPr>
              <a:t>Quando submeter um estudo para apreciação ética a esta comissão? </a:t>
            </a:r>
            <a:r>
              <a:rPr lang="pt-PT" sz="1200" b="0" dirty="0">
                <a:solidFill>
                  <a:schemeClr val="bg2"/>
                </a:solidFill>
                <a:effectLst/>
                <a:latin typeface="+mj-lt"/>
              </a:rPr>
              <a:t> </a:t>
            </a:r>
          </a:p>
        </p:txBody>
      </p:sp>
      <p:sp>
        <p:nvSpPr>
          <p:cNvPr id="39" name="TextBox 38">
            <a:extLst>
              <a:ext uri="{FF2B5EF4-FFF2-40B4-BE49-F238E27FC236}">
                <a16:creationId xmlns:a16="http://schemas.microsoft.com/office/drawing/2014/main" id="{869778A0-4A68-A6B2-668C-8BC2BE133BD9}"/>
              </a:ext>
            </a:extLst>
          </p:cNvPr>
          <p:cNvSpPr txBox="1"/>
          <p:nvPr/>
        </p:nvSpPr>
        <p:spPr>
          <a:xfrm>
            <a:off x="1010714" y="4316966"/>
            <a:ext cx="4724754" cy="1143133"/>
          </a:xfrm>
          <a:prstGeom prst="rect">
            <a:avLst/>
          </a:prstGeom>
          <a:noFill/>
        </p:spPr>
        <p:txBody>
          <a:bodyPr wrap="square">
            <a:spAutoFit/>
          </a:bodyPr>
          <a:lstStyle/>
          <a:p>
            <a:pPr marL="171450" indent="-171450" algn="l" rtl="0" fontAlgn="base">
              <a:buFont typeface="Wingdings" panose="05000000000000000000" pitchFamily="2" charset="2"/>
              <a:buChar char="§"/>
            </a:pPr>
            <a:r>
              <a:rPr lang="pt-PT" sz="1100" b="0" i="0" dirty="0">
                <a:effectLst/>
              </a:rPr>
              <a:t>Projetos de investigação de 1º ciclo; </a:t>
            </a:r>
          </a:p>
          <a:p>
            <a:pPr marL="171450" indent="-171450" algn="l" rtl="0" fontAlgn="base">
              <a:buFont typeface="Wingdings" panose="05000000000000000000" pitchFamily="2" charset="2"/>
              <a:buChar char="§"/>
            </a:pPr>
            <a:r>
              <a:rPr lang="pt-PT" sz="1100" b="0" i="0" dirty="0">
                <a:effectLst/>
              </a:rPr>
              <a:t>Projetos de investigação de 2º ciclo associados, nomeadamente, à elaboração da dissertação de mestrado; </a:t>
            </a:r>
          </a:p>
          <a:p>
            <a:pPr marL="171450" indent="-171450" algn="l" rtl="0" fontAlgn="base">
              <a:buFont typeface="Wingdings" panose="05000000000000000000" pitchFamily="2" charset="2"/>
              <a:buChar char="§"/>
            </a:pPr>
            <a:r>
              <a:rPr lang="pt-PT" sz="1100" b="0" i="0" dirty="0">
                <a:effectLst/>
              </a:rPr>
              <a:t>Projetos de investigação desenvolvidos no âmbito de atividades pedagógicas. </a:t>
            </a:r>
          </a:p>
          <a:p>
            <a:pPr marL="0" marR="0" lvl="0" indent="0" algn="l" defTabSz="914126" rtl="0" eaLnBrk="1" fontAlgn="auto" latinLnBrk="0" hangingPunct="1">
              <a:lnSpc>
                <a:spcPts val="1800"/>
              </a:lnSpc>
              <a:spcBef>
                <a:spcPts val="0"/>
              </a:spcBef>
              <a:spcAft>
                <a:spcPts val="0"/>
              </a:spcAft>
              <a:buClrTx/>
              <a:buSzTx/>
              <a:buFontTx/>
              <a:buNone/>
              <a:tabLst/>
              <a:defRPr/>
            </a:pPr>
            <a:endParaRPr lang="pt-BR" sz="1100" dirty="0">
              <a:solidFill>
                <a:prstClr val="black"/>
              </a:solidFill>
              <a:ea typeface="Verdana" panose="020B0604030504040204" pitchFamily="34" charset="0"/>
              <a:cs typeface="Arial" panose="020B0604020202020204" pitchFamily="34" charset="0"/>
            </a:endParaRPr>
          </a:p>
        </p:txBody>
      </p:sp>
      <p:sp>
        <p:nvSpPr>
          <p:cNvPr id="40" name="Rectangle 39">
            <a:extLst>
              <a:ext uri="{FF2B5EF4-FFF2-40B4-BE49-F238E27FC236}">
                <a16:creationId xmlns:a16="http://schemas.microsoft.com/office/drawing/2014/main" id="{9BD25181-DEFD-397C-E5DF-F2194955580B}"/>
              </a:ext>
            </a:extLst>
          </p:cNvPr>
          <p:cNvSpPr/>
          <p:nvPr/>
        </p:nvSpPr>
        <p:spPr>
          <a:xfrm>
            <a:off x="6096000" y="4217243"/>
            <a:ext cx="5606361" cy="187300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TextBox 41">
            <a:extLst>
              <a:ext uri="{FF2B5EF4-FFF2-40B4-BE49-F238E27FC236}">
                <a16:creationId xmlns:a16="http://schemas.microsoft.com/office/drawing/2014/main" id="{A72A32A6-1C78-52D6-6040-C9C7BB98355C}"/>
              </a:ext>
            </a:extLst>
          </p:cNvPr>
          <p:cNvSpPr txBox="1"/>
          <p:nvPr/>
        </p:nvSpPr>
        <p:spPr>
          <a:xfrm>
            <a:off x="6469086" y="4290764"/>
            <a:ext cx="5078660" cy="1277273"/>
          </a:xfrm>
          <a:prstGeom prst="rect">
            <a:avLst/>
          </a:prstGeom>
          <a:noFill/>
        </p:spPr>
        <p:txBody>
          <a:bodyPr wrap="square" lIns="91440" tIns="45720" rIns="91440" bIns="45720" anchor="t">
            <a:spAutoFit/>
          </a:bodyPr>
          <a:lstStyle/>
          <a:p>
            <a:pPr algn="just" rtl="0" fontAlgn="base"/>
            <a:r>
              <a:rPr lang="pt-PT" sz="1100" b="0" i="0" dirty="0">
                <a:effectLst/>
              </a:rPr>
              <a:t>A submissão e respetiva apreciação devem anteceder sempre o início do processo de recolha dos dados. </a:t>
            </a:r>
          </a:p>
          <a:p>
            <a:pPr algn="just" rtl="0" fontAlgn="base"/>
            <a:r>
              <a:rPr lang="pt-PT" sz="1100" b="0" i="0" dirty="0">
                <a:effectLst/>
              </a:rPr>
              <a:t>A submissão deve ser efetuada num prazo máximo de 10 dias até à data da próxima reunião da comissão especializada de ética</a:t>
            </a:r>
            <a:r>
              <a:rPr lang="pt-PT" sz="1100" dirty="0"/>
              <a:t>.</a:t>
            </a:r>
            <a:endParaRPr lang="pt-PT" sz="1100" b="0" i="0">
              <a:solidFill>
                <a:srgbClr val="FF0000"/>
              </a:solidFill>
              <a:effectLst/>
            </a:endParaRPr>
          </a:p>
          <a:p>
            <a:pPr algn="just" rtl="0" fontAlgn="base"/>
            <a:r>
              <a:rPr lang="pt-PT" sz="1100" b="0" i="0" dirty="0">
                <a:effectLst/>
              </a:rPr>
              <a:t>O prazo máximo para a emissão de pareceres e recomendações será de 60 dias a contar da data de entrada do pedido (a submissão só é efetiva após verificação da conformidade da mesma). </a:t>
            </a:r>
          </a:p>
        </p:txBody>
      </p:sp>
      <p:grpSp>
        <p:nvGrpSpPr>
          <p:cNvPr id="12" name="Group 11">
            <a:extLst>
              <a:ext uri="{FF2B5EF4-FFF2-40B4-BE49-F238E27FC236}">
                <a16:creationId xmlns:a16="http://schemas.microsoft.com/office/drawing/2014/main" id="{48115E25-C1D1-D08E-79D7-098F64027E4A}"/>
              </a:ext>
            </a:extLst>
          </p:cNvPr>
          <p:cNvGrpSpPr/>
          <p:nvPr/>
        </p:nvGrpSpPr>
        <p:grpSpPr>
          <a:xfrm>
            <a:off x="6347208" y="3814740"/>
            <a:ext cx="207132" cy="219870"/>
            <a:chOff x="4205287" y="1423987"/>
            <a:chExt cx="3777995" cy="4010310"/>
          </a:xfrm>
          <a:solidFill>
            <a:schemeClr val="bg1"/>
          </a:solidFill>
        </p:grpSpPr>
        <p:sp>
          <p:nvSpPr>
            <p:cNvPr id="20" name="Freeform: Shape 19">
              <a:extLst>
                <a:ext uri="{FF2B5EF4-FFF2-40B4-BE49-F238E27FC236}">
                  <a16:creationId xmlns:a16="http://schemas.microsoft.com/office/drawing/2014/main" id="{9E51B342-BB09-DBE2-C1D7-96B73FB33A2A}"/>
                </a:ext>
              </a:extLst>
            </p:cNvPr>
            <p:cNvSpPr/>
            <p:nvPr/>
          </p:nvSpPr>
          <p:spPr>
            <a:xfrm>
              <a:off x="5761386" y="1423987"/>
              <a:ext cx="2221896" cy="2261996"/>
            </a:xfrm>
            <a:custGeom>
              <a:avLst/>
              <a:gdLst>
                <a:gd name="connsiteX0" fmla="*/ 306038 w 2221896"/>
                <a:gd name="connsiteY0" fmla="*/ 0 h 2261996"/>
                <a:gd name="connsiteX1" fmla="*/ 0 w 2221896"/>
                <a:gd name="connsiteY1" fmla="*/ 311658 h 2261996"/>
                <a:gd name="connsiteX2" fmla="*/ 1915859 w 2221896"/>
                <a:gd name="connsiteY2" fmla="*/ 2261997 h 2261996"/>
                <a:gd name="connsiteX3" fmla="*/ 2221897 w 2221896"/>
                <a:gd name="connsiteY3" fmla="*/ 1950625 h 2261996"/>
                <a:gd name="connsiteX4" fmla="*/ 306038 w 2221896"/>
                <a:gd name="connsiteY4" fmla="*/ 0 h 2261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1896" h="2261996">
                  <a:moveTo>
                    <a:pt x="306038" y="0"/>
                  </a:moveTo>
                  <a:lnTo>
                    <a:pt x="0" y="311658"/>
                  </a:lnTo>
                  <a:lnTo>
                    <a:pt x="1915859" y="2261997"/>
                  </a:lnTo>
                  <a:lnTo>
                    <a:pt x="2221897" y="1950625"/>
                  </a:lnTo>
                  <a:lnTo>
                    <a:pt x="306038" y="0"/>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0" name="Freeform: Shape 29">
              <a:extLst>
                <a:ext uri="{FF2B5EF4-FFF2-40B4-BE49-F238E27FC236}">
                  <a16:creationId xmlns:a16="http://schemas.microsoft.com/office/drawing/2014/main" id="{F0F4EB13-FC6D-8F3B-BCCD-F9AA76F5D2F2}"/>
                </a:ext>
              </a:extLst>
            </p:cNvPr>
            <p:cNvSpPr/>
            <p:nvPr/>
          </p:nvSpPr>
          <p:spPr>
            <a:xfrm>
              <a:off x="5653944" y="3534155"/>
              <a:ext cx="1866614" cy="1900142"/>
            </a:xfrm>
            <a:custGeom>
              <a:avLst/>
              <a:gdLst>
                <a:gd name="connsiteX0" fmla="*/ 0 w 1866614"/>
                <a:gd name="connsiteY0" fmla="*/ 1588484 h 1900142"/>
                <a:gd name="connsiteX1" fmla="*/ 306038 w 1866614"/>
                <a:gd name="connsiteY1" fmla="*/ 1900142 h 1900142"/>
                <a:gd name="connsiteX2" fmla="*/ 1866614 w 1866614"/>
                <a:gd name="connsiteY2" fmla="*/ 311658 h 1900142"/>
                <a:gd name="connsiteX3" fmla="*/ 1560386 w 1866614"/>
                <a:gd name="connsiteY3" fmla="*/ 0 h 1900142"/>
                <a:gd name="connsiteX4" fmla="*/ 0 w 1866614"/>
                <a:gd name="connsiteY4" fmla="*/ 1588484 h 19001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614" h="1900142">
                  <a:moveTo>
                    <a:pt x="0" y="1588484"/>
                  </a:moveTo>
                  <a:lnTo>
                    <a:pt x="306038" y="1900142"/>
                  </a:lnTo>
                  <a:lnTo>
                    <a:pt x="1866614" y="311658"/>
                  </a:lnTo>
                  <a:lnTo>
                    <a:pt x="1560386" y="0"/>
                  </a:lnTo>
                  <a:lnTo>
                    <a:pt x="0" y="1588484"/>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1" name="Freeform: Shape 40">
              <a:extLst>
                <a:ext uri="{FF2B5EF4-FFF2-40B4-BE49-F238E27FC236}">
                  <a16:creationId xmlns:a16="http://schemas.microsoft.com/office/drawing/2014/main" id="{74D131AB-DA01-4DA2-078C-A4E308B982EF}"/>
                </a:ext>
              </a:extLst>
            </p:cNvPr>
            <p:cNvSpPr/>
            <p:nvPr/>
          </p:nvSpPr>
          <p:spPr>
            <a:xfrm>
              <a:off x="4205287" y="3164775"/>
              <a:ext cx="2730531" cy="477202"/>
            </a:xfrm>
            <a:custGeom>
              <a:avLst/>
              <a:gdLst>
                <a:gd name="connsiteX0" fmla="*/ 0 w 2730531"/>
                <a:gd name="connsiteY0" fmla="*/ 33528 h 477202"/>
                <a:gd name="connsiteX1" fmla="*/ 0 w 2730531"/>
                <a:gd name="connsiteY1" fmla="*/ 477203 h 477202"/>
                <a:gd name="connsiteX2" fmla="*/ 2730532 w 2730531"/>
                <a:gd name="connsiteY2" fmla="*/ 437769 h 477202"/>
                <a:gd name="connsiteX3" fmla="*/ 2708243 w 2730531"/>
                <a:gd name="connsiteY3" fmla="*/ 0 h 477202"/>
                <a:gd name="connsiteX4" fmla="*/ 0 w 2730531"/>
                <a:gd name="connsiteY4" fmla="*/ 33528 h 4772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0531" h="477202">
                  <a:moveTo>
                    <a:pt x="0" y="33528"/>
                  </a:moveTo>
                  <a:lnTo>
                    <a:pt x="0" y="477203"/>
                  </a:lnTo>
                  <a:lnTo>
                    <a:pt x="2730532" y="437769"/>
                  </a:lnTo>
                  <a:lnTo>
                    <a:pt x="2708243" y="0"/>
                  </a:lnTo>
                  <a:lnTo>
                    <a:pt x="0" y="33528"/>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43" name="TextBox 42">
            <a:extLst>
              <a:ext uri="{FF2B5EF4-FFF2-40B4-BE49-F238E27FC236}">
                <a16:creationId xmlns:a16="http://schemas.microsoft.com/office/drawing/2014/main" id="{316F352D-0AFD-24B4-F743-BAF7A4323B26}"/>
              </a:ext>
            </a:extLst>
          </p:cNvPr>
          <p:cNvSpPr txBox="1"/>
          <p:nvPr/>
        </p:nvSpPr>
        <p:spPr>
          <a:xfrm>
            <a:off x="4592783" y="6245145"/>
            <a:ext cx="3296158" cy="553998"/>
          </a:xfrm>
          <a:prstGeom prst="rect">
            <a:avLst/>
          </a:prstGeom>
          <a:noFill/>
        </p:spPr>
        <p:txBody>
          <a:bodyPr wrap="square" rtlCol="0">
            <a:spAutoFit/>
          </a:bodyPr>
          <a:lstStyle/>
          <a:p>
            <a:pPr rtl="0" fontAlgn="base"/>
            <a:r>
              <a:rPr lang="pt-PT" sz="1000" b="0" i="0" dirty="0">
                <a:effectLst/>
                <a:latin typeface="+mj-lt"/>
              </a:rPr>
              <a:t>Quaisquer dúvidas relativas à submissão poderão ser esclarecidas através do endereço comissão.etica</a:t>
            </a:r>
            <a:r>
              <a:rPr lang="pt-PT" sz="1000" dirty="0">
                <a:latin typeface="+mj-lt"/>
              </a:rPr>
              <a:t>.ecsh@iscte-iul.pt</a:t>
            </a:r>
            <a:r>
              <a:rPr lang="pt-PT" sz="1000" b="0" i="0" dirty="0">
                <a:effectLst/>
                <a:latin typeface="+mj-lt"/>
              </a:rPr>
              <a:t>  </a:t>
            </a:r>
          </a:p>
        </p:txBody>
      </p:sp>
      <p:pic>
        <p:nvPicPr>
          <p:cNvPr id="44" name="Graphic 43" descr="Email outline">
            <a:extLst>
              <a:ext uri="{FF2B5EF4-FFF2-40B4-BE49-F238E27FC236}">
                <a16:creationId xmlns:a16="http://schemas.microsoft.com/office/drawing/2014/main" id="{34EFC555-6D6A-AE2C-2F7E-A78DFE07897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78214" y="6175818"/>
            <a:ext cx="614568" cy="614568"/>
          </a:xfrm>
          <a:prstGeom prst="rect">
            <a:avLst/>
          </a:prstGeom>
        </p:spPr>
      </p:pic>
      <p:sp>
        <p:nvSpPr>
          <p:cNvPr id="8" name="CaixaDeTexto 14">
            <a:extLst>
              <a:ext uri="{FF2B5EF4-FFF2-40B4-BE49-F238E27FC236}">
                <a16:creationId xmlns:a16="http://schemas.microsoft.com/office/drawing/2014/main" id="{89D87ABE-F2B6-701C-B426-F9A446A51231}"/>
              </a:ext>
            </a:extLst>
          </p:cNvPr>
          <p:cNvSpPr txBox="1"/>
          <p:nvPr/>
        </p:nvSpPr>
        <p:spPr>
          <a:xfrm>
            <a:off x="1029502" y="1190182"/>
            <a:ext cx="9028898" cy="369332"/>
          </a:xfrm>
          <a:prstGeom prst="rect">
            <a:avLst/>
          </a:prstGeom>
          <a:noFill/>
        </p:spPr>
        <p:txBody>
          <a:bodyPr wrap="square" rtlCol="0">
            <a:spAutoFit/>
          </a:bodyPr>
          <a:lstStyle/>
          <a:p>
            <a:pPr marL="0" marR="0" lvl="0" indent="0" algn="l" defTabSz="509351" rtl="0" eaLnBrk="1" fontAlgn="auto" latinLnBrk="0" hangingPunct="1">
              <a:lnSpc>
                <a:spcPct val="100000"/>
              </a:lnSpc>
              <a:spcBef>
                <a:spcPts val="0"/>
              </a:spcBef>
              <a:spcAft>
                <a:spcPts val="0"/>
              </a:spcAft>
              <a:buClrTx/>
              <a:buSzTx/>
              <a:buFontTx/>
              <a:buNone/>
              <a:tabLst/>
              <a:defRPr/>
            </a:pPr>
            <a:r>
              <a:rPr lang="pt-BR" spc="200" dirty="0">
                <a:solidFill>
                  <a:prstClr val="black"/>
                </a:solidFill>
                <a:latin typeface="Century Gothic" panose="020F0302020204030204"/>
                <a:ea typeface="Verdana" panose="020B0604030504040204" pitchFamily="34" charset="0"/>
                <a:cs typeface="Arial" panose="020B0604020202020204" pitchFamily="34" charset="0"/>
              </a:rPr>
              <a:t>GUIA DE SUBMISSÃO </a:t>
            </a:r>
            <a:endParaRPr kumimoji="0" lang="pt-BR" sz="1800" b="0" i="0" u="none" strike="noStrike" kern="1200" cap="none" spc="200" normalizeH="0" baseline="0" noProof="0" dirty="0">
              <a:ln>
                <a:noFill/>
              </a:ln>
              <a:solidFill>
                <a:prstClr val="black"/>
              </a:solidFill>
              <a:effectLst/>
              <a:uLnTx/>
              <a:uFillTx/>
              <a:latin typeface="Century Gothic" panose="020F0302020204030204"/>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1984566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FE0E987-74EA-8992-B9D2-12716F9D2892}"/>
              </a:ext>
            </a:extLst>
          </p:cNvPr>
          <p:cNvSpPr/>
          <p:nvPr/>
        </p:nvSpPr>
        <p:spPr>
          <a:xfrm>
            <a:off x="6096000" y="1712475"/>
            <a:ext cx="5606361" cy="187300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4" name="Group 3">
            <a:extLst>
              <a:ext uri="{FF2B5EF4-FFF2-40B4-BE49-F238E27FC236}">
                <a16:creationId xmlns:a16="http://schemas.microsoft.com/office/drawing/2014/main" id="{B14EFBD6-E5DA-788F-AF65-2255C9B9777D}"/>
              </a:ext>
            </a:extLst>
          </p:cNvPr>
          <p:cNvGrpSpPr/>
          <p:nvPr/>
        </p:nvGrpSpPr>
        <p:grpSpPr>
          <a:xfrm rot="5400000" flipH="1">
            <a:off x="306413" y="76225"/>
            <a:ext cx="298804" cy="911638"/>
            <a:chOff x="1406152" y="4603606"/>
            <a:chExt cx="253346" cy="772948"/>
          </a:xfrm>
          <a:solidFill>
            <a:schemeClr val="tx2"/>
          </a:solidFill>
        </p:grpSpPr>
        <p:sp>
          <p:nvSpPr>
            <p:cNvPr id="5" name="Freeform: Shape 4">
              <a:extLst>
                <a:ext uri="{FF2B5EF4-FFF2-40B4-BE49-F238E27FC236}">
                  <a16:creationId xmlns:a16="http://schemas.microsoft.com/office/drawing/2014/main" id="{AA7C8BC5-7044-4BF6-3341-3729949EAC6C}"/>
                </a:ext>
              </a:extLst>
            </p:cNvPr>
            <p:cNvSpPr/>
            <p:nvPr/>
          </p:nvSpPr>
          <p:spPr>
            <a:xfrm>
              <a:off x="1406152" y="4850646"/>
              <a:ext cx="253346" cy="525908"/>
            </a:xfrm>
            <a:custGeom>
              <a:avLst/>
              <a:gdLst>
                <a:gd name="connsiteX0" fmla="*/ 0 w 74834"/>
                <a:gd name="connsiteY0" fmla="*/ 0 h 335667"/>
                <a:gd name="connsiteX1" fmla="*/ 74834 w 74834"/>
                <a:gd name="connsiteY1" fmla="*/ 0 h 335667"/>
                <a:gd name="connsiteX2" fmla="*/ 74834 w 74834"/>
                <a:gd name="connsiteY2" fmla="*/ 335667 h 335667"/>
                <a:gd name="connsiteX3" fmla="*/ 0 w 74834"/>
                <a:gd name="connsiteY3" fmla="*/ 335667 h 335667"/>
              </a:gdLst>
              <a:ahLst/>
              <a:cxnLst>
                <a:cxn ang="0">
                  <a:pos x="connsiteX0" y="connsiteY0"/>
                </a:cxn>
                <a:cxn ang="0">
                  <a:pos x="connsiteX1" y="connsiteY1"/>
                </a:cxn>
                <a:cxn ang="0">
                  <a:pos x="connsiteX2" y="connsiteY2"/>
                </a:cxn>
                <a:cxn ang="0">
                  <a:pos x="connsiteX3" y="connsiteY3"/>
                </a:cxn>
              </a:cxnLst>
              <a:rect l="l" t="t" r="r" b="b"/>
              <a:pathLst>
                <a:path w="74834" h="335667">
                  <a:moveTo>
                    <a:pt x="0" y="0"/>
                  </a:moveTo>
                  <a:lnTo>
                    <a:pt x="74834" y="0"/>
                  </a:lnTo>
                  <a:lnTo>
                    <a:pt x="74834" y="335667"/>
                  </a:lnTo>
                  <a:lnTo>
                    <a:pt x="0" y="335667"/>
                  </a:lnTo>
                  <a:close/>
                </a:path>
              </a:pathLst>
            </a:custGeom>
            <a:grpFill/>
            <a:ln w="3104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entury Gothic" panose="020F0302020204030204"/>
                <a:ea typeface="+mn-ea"/>
                <a:cs typeface="+mn-cs"/>
              </a:endParaRPr>
            </a:p>
          </p:txBody>
        </p:sp>
        <p:sp>
          <p:nvSpPr>
            <p:cNvPr id="6" name="Freeform: Shape 5">
              <a:extLst>
                <a:ext uri="{FF2B5EF4-FFF2-40B4-BE49-F238E27FC236}">
                  <a16:creationId xmlns:a16="http://schemas.microsoft.com/office/drawing/2014/main" id="{20DAC319-72F1-C1B0-E68A-43A359A489B7}"/>
                </a:ext>
              </a:extLst>
            </p:cNvPr>
            <p:cNvSpPr/>
            <p:nvPr/>
          </p:nvSpPr>
          <p:spPr>
            <a:xfrm>
              <a:off x="1406152" y="4603606"/>
              <a:ext cx="253346" cy="93555"/>
            </a:xfrm>
            <a:custGeom>
              <a:avLst/>
              <a:gdLst>
                <a:gd name="connsiteX0" fmla="*/ 0 w 74834"/>
                <a:gd name="connsiteY0" fmla="*/ 0 h 27635"/>
                <a:gd name="connsiteX1" fmla="*/ 74834 w 74834"/>
                <a:gd name="connsiteY1" fmla="*/ 0 h 27635"/>
                <a:gd name="connsiteX2" fmla="*/ 74834 w 74834"/>
                <a:gd name="connsiteY2" fmla="*/ 27636 h 27635"/>
                <a:gd name="connsiteX3" fmla="*/ 0 w 74834"/>
                <a:gd name="connsiteY3" fmla="*/ 27636 h 27635"/>
              </a:gdLst>
              <a:ahLst/>
              <a:cxnLst>
                <a:cxn ang="0">
                  <a:pos x="connsiteX0" y="connsiteY0"/>
                </a:cxn>
                <a:cxn ang="0">
                  <a:pos x="connsiteX1" y="connsiteY1"/>
                </a:cxn>
                <a:cxn ang="0">
                  <a:pos x="connsiteX2" y="connsiteY2"/>
                </a:cxn>
                <a:cxn ang="0">
                  <a:pos x="connsiteX3" y="connsiteY3"/>
                </a:cxn>
              </a:cxnLst>
              <a:rect l="l" t="t" r="r" b="b"/>
              <a:pathLst>
                <a:path w="74834" h="27635">
                  <a:moveTo>
                    <a:pt x="0" y="0"/>
                  </a:moveTo>
                  <a:lnTo>
                    <a:pt x="74834" y="0"/>
                  </a:lnTo>
                  <a:lnTo>
                    <a:pt x="74834" y="27636"/>
                  </a:lnTo>
                  <a:lnTo>
                    <a:pt x="0" y="27636"/>
                  </a:lnTo>
                  <a:close/>
                </a:path>
              </a:pathLst>
            </a:custGeom>
            <a:grpFill/>
            <a:ln w="3104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entury Gothic" panose="020F0302020204030204"/>
                <a:ea typeface="+mn-ea"/>
                <a:cs typeface="+mn-cs"/>
              </a:endParaRPr>
            </a:p>
          </p:txBody>
        </p:sp>
      </p:grpSp>
      <p:sp>
        <p:nvSpPr>
          <p:cNvPr id="9" name="TextBox 8">
            <a:extLst>
              <a:ext uri="{FF2B5EF4-FFF2-40B4-BE49-F238E27FC236}">
                <a16:creationId xmlns:a16="http://schemas.microsoft.com/office/drawing/2014/main" id="{462F140E-4D59-F719-749C-4EAD9E2C0C08}"/>
              </a:ext>
            </a:extLst>
          </p:cNvPr>
          <p:cNvSpPr txBox="1"/>
          <p:nvPr/>
        </p:nvSpPr>
        <p:spPr>
          <a:xfrm>
            <a:off x="1029502" y="1723777"/>
            <a:ext cx="4724754" cy="1090107"/>
          </a:xfrm>
          <a:prstGeom prst="rect">
            <a:avLst/>
          </a:prstGeom>
          <a:noFill/>
        </p:spPr>
        <p:txBody>
          <a:bodyPr wrap="square" lIns="91440" tIns="45720" rIns="91440" bIns="45720" anchor="t">
            <a:spAutoFit/>
          </a:bodyPr>
          <a:lstStyle/>
          <a:p>
            <a:pPr algn="just" fontAlgn="base"/>
            <a:r>
              <a:rPr lang="pt-PT" sz="1100"/>
              <a:t>O projeto deve ser submetido por via eletrónica (</a:t>
            </a:r>
            <a:r>
              <a:rPr lang="pt-PT" sz="1100" dirty="0">
                <a:hlinkClick r:id="rId2">
                  <a:extLst>
                    <a:ext uri="{A12FA001-AC4F-418D-AE19-62706E023703}">
                      <ahyp:hlinkClr xmlns:ahyp="http://schemas.microsoft.com/office/drawing/2018/hyperlinkcolor" val="tx"/>
                    </a:ext>
                  </a:extLst>
                </a:hlinkClick>
              </a:rPr>
              <a:t>comissao.etica.ecsh@iscte-iul.pt</a:t>
            </a:r>
            <a:r>
              <a:rPr lang="pt-PT" sz="1100"/>
              <a:t>), utilizando o formulário disponível para o efeito e que pode ser descarregado em </a:t>
            </a:r>
            <a:r>
              <a:rPr lang="pt-PT" sz="1100" dirty="0">
                <a:hlinkClick r:id="rId3"/>
              </a:rPr>
              <a:t>Submissão de Pedidos</a:t>
            </a:r>
            <a:r>
              <a:rPr lang="pt-PT" sz="1100"/>
              <a:t>. </a:t>
            </a:r>
            <a:r>
              <a:rPr lang="pt-PT" sz="1800" b="0" i="0" dirty="0">
                <a:effectLst/>
                <a:latin typeface="Calibri"/>
                <a:ea typeface="Calibri"/>
                <a:cs typeface="Calibri"/>
              </a:rPr>
              <a:t> </a:t>
            </a:r>
            <a:endParaRPr lang="pt-PT" sz="1100" b="0" i="0" dirty="0">
              <a:effectLst/>
              <a:latin typeface="Calibri"/>
              <a:ea typeface="Calibri"/>
              <a:cs typeface="Calibri"/>
            </a:endParaRPr>
          </a:p>
          <a:p>
            <a:pPr marL="0" marR="0" lvl="0" indent="0" algn="l" defTabSz="914126" rtl="0" eaLnBrk="1" fontAlgn="auto" latinLnBrk="0" hangingPunct="1">
              <a:lnSpc>
                <a:spcPts val="1800"/>
              </a:lnSpc>
              <a:spcBef>
                <a:spcPts val="0"/>
              </a:spcBef>
              <a:spcAft>
                <a:spcPts val="0"/>
              </a:spcAft>
              <a:buClrTx/>
              <a:buSzTx/>
              <a:buFontTx/>
              <a:buNone/>
              <a:tabLst/>
              <a:defRPr/>
            </a:pPr>
            <a:endParaRPr lang="pt-BR" sz="1400" dirty="0">
              <a:solidFill>
                <a:prstClr val="black"/>
              </a:solidFill>
              <a:latin typeface="Century Gothic" panose="020F0302020204030204"/>
              <a:ea typeface="Verdana" panose="020B060403050404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FD8D7C55-2ADF-F696-1F2D-CA4AFA41E9D0}"/>
              </a:ext>
            </a:extLst>
          </p:cNvPr>
          <p:cNvSpPr txBox="1"/>
          <p:nvPr/>
        </p:nvSpPr>
        <p:spPr>
          <a:xfrm>
            <a:off x="6423808" y="1737002"/>
            <a:ext cx="5078660" cy="1446550"/>
          </a:xfrm>
          <a:prstGeom prst="rect">
            <a:avLst/>
          </a:prstGeom>
          <a:noFill/>
        </p:spPr>
        <p:txBody>
          <a:bodyPr wrap="square">
            <a:spAutoFit/>
          </a:bodyPr>
          <a:lstStyle/>
          <a:p>
            <a:pPr algn="just" rtl="0" fontAlgn="base"/>
            <a:r>
              <a:rPr lang="pt-PT" sz="1100" b="0" i="0" dirty="0">
                <a:effectLst/>
                <a:latin typeface="+mj-lt"/>
              </a:rPr>
              <a:t>Deve conhecer e assegurar que o estudo está em conformidade com as disposições do </a:t>
            </a:r>
            <a:r>
              <a:rPr lang="pt-PT" sz="1100" b="0" i="0" dirty="0">
                <a:effectLst/>
                <a:latin typeface="+mj-lt"/>
                <a:hlinkClick r:id="rId4"/>
              </a:rPr>
              <a:t>Código de Conduta Ética na Investigação do Iscte</a:t>
            </a:r>
            <a:r>
              <a:rPr lang="pt-PT" sz="1100" b="0" i="0" dirty="0">
                <a:effectLst/>
                <a:latin typeface="+mj-lt"/>
              </a:rPr>
              <a:t>. </a:t>
            </a:r>
            <a:endParaRPr lang="pt-PT" sz="1100" dirty="0">
              <a:latin typeface="+mj-lt"/>
            </a:endParaRPr>
          </a:p>
          <a:p>
            <a:pPr algn="just" rtl="0" fontAlgn="base"/>
            <a:endParaRPr lang="pt-PT" sz="1100" b="0" i="0" dirty="0">
              <a:effectLst/>
              <a:latin typeface="+mj-lt"/>
            </a:endParaRPr>
          </a:p>
          <a:p>
            <a:pPr algn="just" rtl="0" fontAlgn="base"/>
            <a:r>
              <a:rPr lang="pt-PT" sz="1100" b="0" i="0" dirty="0">
                <a:effectLst/>
                <a:latin typeface="+mj-lt"/>
              </a:rPr>
              <a:t>Quando o estudo trata dados pessoais, deve assegurar que o estudo está também em conformidade com as </a:t>
            </a:r>
            <a:r>
              <a:rPr lang="pt-PT" sz="1100" b="0" i="0" dirty="0">
                <a:effectLst/>
                <a:latin typeface="+mj-lt"/>
                <a:hlinkClick r:id="rId5"/>
              </a:rPr>
              <a:t>Orientações aos Investigadores sobre Proteção de Dados em Atividades de Investigação Científica</a:t>
            </a:r>
            <a:r>
              <a:rPr lang="pt-PT" sz="1100" dirty="0">
                <a:latin typeface="+mj-lt"/>
              </a:rPr>
              <a:t> e as </a:t>
            </a:r>
            <a:r>
              <a:rPr lang="pt-PT" sz="1100" dirty="0">
                <a:latin typeface="+mj-lt"/>
                <a:hlinkClick r:id="rId6"/>
              </a:rPr>
              <a:t>Recomendações de Segurança e Dados Privados. </a:t>
            </a:r>
            <a:r>
              <a:rPr lang="pt-PT" sz="1100" b="0" i="0" dirty="0">
                <a:effectLst/>
                <a:latin typeface="+mj-lt"/>
                <a:hlinkClick r:id="rId6"/>
              </a:rPr>
              <a:t> </a:t>
            </a:r>
            <a:endParaRPr lang="pt-PT" sz="1100" b="0" i="0" dirty="0">
              <a:effectLst/>
              <a:latin typeface="+mj-lt"/>
            </a:endParaRPr>
          </a:p>
        </p:txBody>
      </p:sp>
      <p:sp>
        <p:nvSpPr>
          <p:cNvPr id="7" name="CaixaDeTexto 14">
            <a:extLst>
              <a:ext uri="{FF2B5EF4-FFF2-40B4-BE49-F238E27FC236}">
                <a16:creationId xmlns:a16="http://schemas.microsoft.com/office/drawing/2014/main" id="{1EE6A478-9869-C44C-DB22-23E9AE5B932A}"/>
              </a:ext>
            </a:extLst>
          </p:cNvPr>
          <p:cNvSpPr txBox="1"/>
          <p:nvPr/>
        </p:nvSpPr>
        <p:spPr>
          <a:xfrm>
            <a:off x="1029502" y="282201"/>
            <a:ext cx="9028898" cy="461665"/>
          </a:xfrm>
          <a:prstGeom prst="rect">
            <a:avLst/>
          </a:prstGeom>
          <a:noFill/>
        </p:spPr>
        <p:txBody>
          <a:bodyPr wrap="square" rtlCol="0">
            <a:spAutoFit/>
          </a:bodyPr>
          <a:lstStyle/>
          <a:p>
            <a:pPr marL="0" marR="0" lvl="0" indent="0" algn="l" defTabSz="509351" rtl="0" eaLnBrk="1" fontAlgn="auto" latinLnBrk="0" hangingPunct="1">
              <a:lnSpc>
                <a:spcPct val="100000"/>
              </a:lnSpc>
              <a:spcBef>
                <a:spcPts val="0"/>
              </a:spcBef>
              <a:spcAft>
                <a:spcPts val="0"/>
              </a:spcAft>
              <a:buClrTx/>
              <a:buSzTx/>
              <a:buFontTx/>
              <a:buNone/>
              <a:tabLst/>
              <a:defRPr/>
            </a:pPr>
            <a:r>
              <a:rPr lang="pt-BR" sz="2400" b="1" dirty="0">
                <a:solidFill>
                  <a:schemeClr val="tx2"/>
                </a:solidFill>
                <a:latin typeface="Century Gothic" panose="020F0302020204030204"/>
                <a:ea typeface="Verdana" panose="020B0604030504040204" pitchFamily="34" charset="0"/>
                <a:cs typeface="Arial" panose="020B0604020202020204" pitchFamily="34" charset="0"/>
              </a:rPr>
              <a:t>COMISSÃO ESPECIALIZADA DE ÉTICA DE PSICOLOGIA</a:t>
            </a:r>
            <a:r>
              <a:rPr kumimoji="0" lang="pt-BR" sz="2400" b="1" i="0" u="none" strike="noStrike" kern="1200" cap="none" spc="0" normalizeH="0" baseline="0" noProof="0" dirty="0">
                <a:ln>
                  <a:noFill/>
                </a:ln>
                <a:solidFill>
                  <a:schemeClr val="tx2"/>
                </a:solidFill>
                <a:effectLst/>
                <a:uLnTx/>
                <a:uFillTx/>
                <a:latin typeface="Century Gothic" panose="020F0302020204030204"/>
                <a:ea typeface="Verdana" panose="020B0604030504040204" pitchFamily="34" charset="0"/>
                <a:cs typeface="Arial" panose="020B0604020202020204" pitchFamily="34" charset="0"/>
              </a:rPr>
              <a:t> </a:t>
            </a:r>
          </a:p>
        </p:txBody>
      </p:sp>
      <p:sp>
        <p:nvSpPr>
          <p:cNvPr id="8" name="CaixaDeTexto 14">
            <a:extLst>
              <a:ext uri="{FF2B5EF4-FFF2-40B4-BE49-F238E27FC236}">
                <a16:creationId xmlns:a16="http://schemas.microsoft.com/office/drawing/2014/main" id="{89D87ABE-F2B6-701C-B426-F9A446A51231}"/>
              </a:ext>
            </a:extLst>
          </p:cNvPr>
          <p:cNvSpPr txBox="1"/>
          <p:nvPr/>
        </p:nvSpPr>
        <p:spPr>
          <a:xfrm>
            <a:off x="1029502" y="682182"/>
            <a:ext cx="9028898" cy="369332"/>
          </a:xfrm>
          <a:prstGeom prst="rect">
            <a:avLst/>
          </a:prstGeom>
          <a:noFill/>
        </p:spPr>
        <p:txBody>
          <a:bodyPr wrap="square" rtlCol="0">
            <a:spAutoFit/>
          </a:bodyPr>
          <a:lstStyle/>
          <a:p>
            <a:pPr marL="0" marR="0" lvl="0" indent="0" algn="l" defTabSz="509351" rtl="0" eaLnBrk="1" fontAlgn="auto" latinLnBrk="0" hangingPunct="1">
              <a:lnSpc>
                <a:spcPct val="100000"/>
              </a:lnSpc>
              <a:spcBef>
                <a:spcPts val="0"/>
              </a:spcBef>
              <a:spcAft>
                <a:spcPts val="0"/>
              </a:spcAft>
              <a:buClrTx/>
              <a:buSzTx/>
              <a:buFontTx/>
              <a:buNone/>
              <a:tabLst/>
              <a:defRPr/>
            </a:pPr>
            <a:r>
              <a:rPr lang="pt-BR" spc="200" dirty="0">
                <a:solidFill>
                  <a:prstClr val="black"/>
                </a:solidFill>
                <a:latin typeface="Century Gothic" panose="020F0302020204030204"/>
                <a:ea typeface="Verdana" panose="020B0604030504040204" pitchFamily="34" charset="0"/>
                <a:cs typeface="Arial" panose="020B0604020202020204" pitchFamily="34" charset="0"/>
              </a:rPr>
              <a:t>GUIA DE SUBMISSÃO </a:t>
            </a:r>
            <a:endParaRPr kumimoji="0" lang="pt-BR" sz="1800" b="0" i="0" u="none" strike="noStrike" kern="1200" cap="none" spc="200" normalizeH="0" baseline="0" noProof="0" dirty="0">
              <a:ln>
                <a:noFill/>
              </a:ln>
              <a:solidFill>
                <a:prstClr val="black"/>
              </a:solidFill>
              <a:effectLst/>
              <a:uLnTx/>
              <a:uFillTx/>
              <a:latin typeface="Century Gothic" panose="020F0302020204030204"/>
              <a:ea typeface="Verdana" panose="020B0604030504040204" pitchFamily="34" charset="0"/>
              <a:cs typeface="Arial" panose="020B0604020202020204" pitchFamily="34" charset="0"/>
            </a:endParaRPr>
          </a:p>
        </p:txBody>
      </p:sp>
      <p:sp>
        <p:nvSpPr>
          <p:cNvPr id="24" name="Rectangle 23">
            <a:extLst>
              <a:ext uri="{FF2B5EF4-FFF2-40B4-BE49-F238E27FC236}">
                <a16:creationId xmlns:a16="http://schemas.microsoft.com/office/drawing/2014/main" id="{12B76793-A30F-B768-4B2E-52684CD2F336}"/>
              </a:ext>
            </a:extLst>
          </p:cNvPr>
          <p:cNvSpPr/>
          <p:nvPr/>
        </p:nvSpPr>
        <p:spPr>
          <a:xfrm>
            <a:off x="477116" y="1100413"/>
            <a:ext cx="5606361" cy="63176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5" name="Group 24">
            <a:extLst>
              <a:ext uri="{FF2B5EF4-FFF2-40B4-BE49-F238E27FC236}">
                <a16:creationId xmlns:a16="http://schemas.microsoft.com/office/drawing/2014/main" id="{7864FEAE-3E34-3A12-8928-1430D729B6DC}"/>
              </a:ext>
            </a:extLst>
          </p:cNvPr>
          <p:cNvGrpSpPr/>
          <p:nvPr/>
        </p:nvGrpSpPr>
        <p:grpSpPr>
          <a:xfrm>
            <a:off x="737962" y="1317358"/>
            <a:ext cx="207132" cy="219870"/>
            <a:chOff x="4205287" y="1423987"/>
            <a:chExt cx="3777995" cy="4010310"/>
          </a:xfrm>
          <a:solidFill>
            <a:schemeClr val="tx2"/>
          </a:solidFill>
        </p:grpSpPr>
        <p:sp>
          <p:nvSpPr>
            <p:cNvPr id="26" name="Freeform: Shape 25">
              <a:extLst>
                <a:ext uri="{FF2B5EF4-FFF2-40B4-BE49-F238E27FC236}">
                  <a16:creationId xmlns:a16="http://schemas.microsoft.com/office/drawing/2014/main" id="{4036D6C3-41E4-EADB-466D-1FDFB20530D8}"/>
                </a:ext>
              </a:extLst>
            </p:cNvPr>
            <p:cNvSpPr/>
            <p:nvPr/>
          </p:nvSpPr>
          <p:spPr>
            <a:xfrm>
              <a:off x="5761386" y="1423987"/>
              <a:ext cx="2221896" cy="2261996"/>
            </a:xfrm>
            <a:custGeom>
              <a:avLst/>
              <a:gdLst>
                <a:gd name="connsiteX0" fmla="*/ 306038 w 2221896"/>
                <a:gd name="connsiteY0" fmla="*/ 0 h 2261996"/>
                <a:gd name="connsiteX1" fmla="*/ 0 w 2221896"/>
                <a:gd name="connsiteY1" fmla="*/ 311658 h 2261996"/>
                <a:gd name="connsiteX2" fmla="*/ 1915859 w 2221896"/>
                <a:gd name="connsiteY2" fmla="*/ 2261997 h 2261996"/>
                <a:gd name="connsiteX3" fmla="*/ 2221897 w 2221896"/>
                <a:gd name="connsiteY3" fmla="*/ 1950625 h 2261996"/>
                <a:gd name="connsiteX4" fmla="*/ 306038 w 2221896"/>
                <a:gd name="connsiteY4" fmla="*/ 0 h 2261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1896" h="2261996">
                  <a:moveTo>
                    <a:pt x="306038" y="0"/>
                  </a:moveTo>
                  <a:lnTo>
                    <a:pt x="0" y="311658"/>
                  </a:lnTo>
                  <a:lnTo>
                    <a:pt x="1915859" y="2261997"/>
                  </a:lnTo>
                  <a:lnTo>
                    <a:pt x="2221897" y="1950625"/>
                  </a:lnTo>
                  <a:lnTo>
                    <a:pt x="306038" y="0"/>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 name="Freeform: Shape 26">
              <a:extLst>
                <a:ext uri="{FF2B5EF4-FFF2-40B4-BE49-F238E27FC236}">
                  <a16:creationId xmlns:a16="http://schemas.microsoft.com/office/drawing/2014/main" id="{906AC4D4-4565-662F-5BC5-FE7C6CBAE7D5}"/>
                </a:ext>
              </a:extLst>
            </p:cNvPr>
            <p:cNvSpPr/>
            <p:nvPr/>
          </p:nvSpPr>
          <p:spPr>
            <a:xfrm>
              <a:off x="5653944" y="3534155"/>
              <a:ext cx="1866614" cy="1900142"/>
            </a:xfrm>
            <a:custGeom>
              <a:avLst/>
              <a:gdLst>
                <a:gd name="connsiteX0" fmla="*/ 0 w 1866614"/>
                <a:gd name="connsiteY0" fmla="*/ 1588484 h 1900142"/>
                <a:gd name="connsiteX1" fmla="*/ 306038 w 1866614"/>
                <a:gd name="connsiteY1" fmla="*/ 1900142 h 1900142"/>
                <a:gd name="connsiteX2" fmla="*/ 1866614 w 1866614"/>
                <a:gd name="connsiteY2" fmla="*/ 311658 h 1900142"/>
                <a:gd name="connsiteX3" fmla="*/ 1560386 w 1866614"/>
                <a:gd name="connsiteY3" fmla="*/ 0 h 1900142"/>
                <a:gd name="connsiteX4" fmla="*/ 0 w 1866614"/>
                <a:gd name="connsiteY4" fmla="*/ 1588484 h 19001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614" h="1900142">
                  <a:moveTo>
                    <a:pt x="0" y="1588484"/>
                  </a:moveTo>
                  <a:lnTo>
                    <a:pt x="306038" y="1900142"/>
                  </a:lnTo>
                  <a:lnTo>
                    <a:pt x="1866614" y="311658"/>
                  </a:lnTo>
                  <a:lnTo>
                    <a:pt x="1560386" y="0"/>
                  </a:lnTo>
                  <a:lnTo>
                    <a:pt x="0" y="1588484"/>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8" name="Freeform: Shape 27">
              <a:extLst>
                <a:ext uri="{FF2B5EF4-FFF2-40B4-BE49-F238E27FC236}">
                  <a16:creationId xmlns:a16="http://schemas.microsoft.com/office/drawing/2014/main" id="{575A7C08-10A0-1F04-B609-711292C15EF2}"/>
                </a:ext>
              </a:extLst>
            </p:cNvPr>
            <p:cNvSpPr/>
            <p:nvPr/>
          </p:nvSpPr>
          <p:spPr>
            <a:xfrm>
              <a:off x="4205287" y="3164775"/>
              <a:ext cx="2730531" cy="477202"/>
            </a:xfrm>
            <a:custGeom>
              <a:avLst/>
              <a:gdLst>
                <a:gd name="connsiteX0" fmla="*/ 0 w 2730531"/>
                <a:gd name="connsiteY0" fmla="*/ 33528 h 477202"/>
                <a:gd name="connsiteX1" fmla="*/ 0 w 2730531"/>
                <a:gd name="connsiteY1" fmla="*/ 477203 h 477202"/>
                <a:gd name="connsiteX2" fmla="*/ 2730532 w 2730531"/>
                <a:gd name="connsiteY2" fmla="*/ 437769 h 477202"/>
                <a:gd name="connsiteX3" fmla="*/ 2708243 w 2730531"/>
                <a:gd name="connsiteY3" fmla="*/ 0 h 477202"/>
                <a:gd name="connsiteX4" fmla="*/ 0 w 2730531"/>
                <a:gd name="connsiteY4" fmla="*/ 33528 h 4772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0531" h="477202">
                  <a:moveTo>
                    <a:pt x="0" y="33528"/>
                  </a:moveTo>
                  <a:lnTo>
                    <a:pt x="0" y="477203"/>
                  </a:lnTo>
                  <a:lnTo>
                    <a:pt x="2730532" y="437769"/>
                  </a:lnTo>
                  <a:lnTo>
                    <a:pt x="2708243" y="0"/>
                  </a:lnTo>
                  <a:lnTo>
                    <a:pt x="0" y="33528"/>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29" name="CaixaDeTexto 14">
            <a:extLst>
              <a:ext uri="{FF2B5EF4-FFF2-40B4-BE49-F238E27FC236}">
                <a16:creationId xmlns:a16="http://schemas.microsoft.com/office/drawing/2014/main" id="{FBC12D42-4878-5CAA-A57A-29BB7955EAF1}"/>
              </a:ext>
            </a:extLst>
          </p:cNvPr>
          <p:cNvSpPr txBox="1"/>
          <p:nvPr/>
        </p:nvSpPr>
        <p:spPr>
          <a:xfrm>
            <a:off x="999149" y="1208853"/>
            <a:ext cx="4539160" cy="461665"/>
          </a:xfrm>
          <a:prstGeom prst="rect">
            <a:avLst/>
          </a:prstGeom>
          <a:noFill/>
        </p:spPr>
        <p:txBody>
          <a:bodyPr wrap="square" rtlCol="0">
            <a:spAutoFit/>
          </a:bodyPr>
          <a:lstStyle/>
          <a:p>
            <a:pPr algn="just" rtl="0" fontAlgn="base"/>
            <a:r>
              <a:rPr lang="pt-PT" sz="1200" b="1" dirty="0">
                <a:effectLst/>
                <a:latin typeface="+mj-lt"/>
              </a:rPr>
              <a:t>Como submeter um estudo para apreciação ética a esta comissão? </a:t>
            </a:r>
            <a:r>
              <a:rPr lang="pt-PT" sz="1200" b="0" dirty="0">
                <a:effectLst/>
                <a:latin typeface="+mj-lt"/>
              </a:rPr>
              <a:t> </a:t>
            </a:r>
          </a:p>
        </p:txBody>
      </p:sp>
      <p:sp>
        <p:nvSpPr>
          <p:cNvPr id="32" name="Rectangle 31">
            <a:extLst>
              <a:ext uri="{FF2B5EF4-FFF2-40B4-BE49-F238E27FC236}">
                <a16:creationId xmlns:a16="http://schemas.microsoft.com/office/drawing/2014/main" id="{2AC0F8CE-7AE0-44D9-7433-FE6D6F4CC89F}"/>
              </a:ext>
            </a:extLst>
          </p:cNvPr>
          <p:cNvSpPr/>
          <p:nvPr/>
        </p:nvSpPr>
        <p:spPr>
          <a:xfrm>
            <a:off x="6108525" y="1095094"/>
            <a:ext cx="5606361" cy="6317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nvGrpSpPr>
          <p:cNvPr id="33" name="Group 32">
            <a:extLst>
              <a:ext uri="{FF2B5EF4-FFF2-40B4-BE49-F238E27FC236}">
                <a16:creationId xmlns:a16="http://schemas.microsoft.com/office/drawing/2014/main" id="{A9F450D2-82E4-16A1-E807-C5B95BF7674A}"/>
              </a:ext>
            </a:extLst>
          </p:cNvPr>
          <p:cNvGrpSpPr/>
          <p:nvPr/>
        </p:nvGrpSpPr>
        <p:grpSpPr>
          <a:xfrm>
            <a:off x="6338493" y="1301040"/>
            <a:ext cx="207132" cy="219870"/>
            <a:chOff x="4205287" y="1423987"/>
            <a:chExt cx="3777995" cy="4010310"/>
          </a:xfrm>
          <a:solidFill>
            <a:schemeClr val="bg1"/>
          </a:solidFill>
        </p:grpSpPr>
        <p:sp>
          <p:nvSpPr>
            <p:cNvPr id="34" name="Freeform: Shape 33">
              <a:extLst>
                <a:ext uri="{FF2B5EF4-FFF2-40B4-BE49-F238E27FC236}">
                  <a16:creationId xmlns:a16="http://schemas.microsoft.com/office/drawing/2014/main" id="{3717C4F6-8AA8-BCA8-9AC5-2766E16949E1}"/>
                </a:ext>
              </a:extLst>
            </p:cNvPr>
            <p:cNvSpPr/>
            <p:nvPr/>
          </p:nvSpPr>
          <p:spPr>
            <a:xfrm>
              <a:off x="5761386" y="1423987"/>
              <a:ext cx="2221896" cy="2261996"/>
            </a:xfrm>
            <a:custGeom>
              <a:avLst/>
              <a:gdLst>
                <a:gd name="connsiteX0" fmla="*/ 306038 w 2221896"/>
                <a:gd name="connsiteY0" fmla="*/ 0 h 2261996"/>
                <a:gd name="connsiteX1" fmla="*/ 0 w 2221896"/>
                <a:gd name="connsiteY1" fmla="*/ 311658 h 2261996"/>
                <a:gd name="connsiteX2" fmla="*/ 1915859 w 2221896"/>
                <a:gd name="connsiteY2" fmla="*/ 2261997 h 2261996"/>
                <a:gd name="connsiteX3" fmla="*/ 2221897 w 2221896"/>
                <a:gd name="connsiteY3" fmla="*/ 1950625 h 2261996"/>
                <a:gd name="connsiteX4" fmla="*/ 306038 w 2221896"/>
                <a:gd name="connsiteY4" fmla="*/ 0 h 2261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1896" h="2261996">
                  <a:moveTo>
                    <a:pt x="306038" y="0"/>
                  </a:moveTo>
                  <a:lnTo>
                    <a:pt x="0" y="311658"/>
                  </a:lnTo>
                  <a:lnTo>
                    <a:pt x="1915859" y="2261997"/>
                  </a:lnTo>
                  <a:lnTo>
                    <a:pt x="2221897" y="1950625"/>
                  </a:lnTo>
                  <a:lnTo>
                    <a:pt x="306038" y="0"/>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5" name="Freeform: Shape 34">
              <a:extLst>
                <a:ext uri="{FF2B5EF4-FFF2-40B4-BE49-F238E27FC236}">
                  <a16:creationId xmlns:a16="http://schemas.microsoft.com/office/drawing/2014/main" id="{8DA593AE-6CF6-0EA9-EC8C-30606CDF37A0}"/>
                </a:ext>
              </a:extLst>
            </p:cNvPr>
            <p:cNvSpPr/>
            <p:nvPr/>
          </p:nvSpPr>
          <p:spPr>
            <a:xfrm>
              <a:off x="5653944" y="3534155"/>
              <a:ext cx="1866614" cy="1900142"/>
            </a:xfrm>
            <a:custGeom>
              <a:avLst/>
              <a:gdLst>
                <a:gd name="connsiteX0" fmla="*/ 0 w 1866614"/>
                <a:gd name="connsiteY0" fmla="*/ 1588484 h 1900142"/>
                <a:gd name="connsiteX1" fmla="*/ 306038 w 1866614"/>
                <a:gd name="connsiteY1" fmla="*/ 1900142 h 1900142"/>
                <a:gd name="connsiteX2" fmla="*/ 1866614 w 1866614"/>
                <a:gd name="connsiteY2" fmla="*/ 311658 h 1900142"/>
                <a:gd name="connsiteX3" fmla="*/ 1560386 w 1866614"/>
                <a:gd name="connsiteY3" fmla="*/ 0 h 1900142"/>
                <a:gd name="connsiteX4" fmla="*/ 0 w 1866614"/>
                <a:gd name="connsiteY4" fmla="*/ 1588484 h 19001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614" h="1900142">
                  <a:moveTo>
                    <a:pt x="0" y="1588484"/>
                  </a:moveTo>
                  <a:lnTo>
                    <a:pt x="306038" y="1900142"/>
                  </a:lnTo>
                  <a:lnTo>
                    <a:pt x="1866614" y="311658"/>
                  </a:lnTo>
                  <a:lnTo>
                    <a:pt x="1560386" y="0"/>
                  </a:lnTo>
                  <a:lnTo>
                    <a:pt x="0" y="1588484"/>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6" name="Freeform: Shape 35">
              <a:extLst>
                <a:ext uri="{FF2B5EF4-FFF2-40B4-BE49-F238E27FC236}">
                  <a16:creationId xmlns:a16="http://schemas.microsoft.com/office/drawing/2014/main" id="{3FAE8D01-7500-EF40-3ED7-F6D42B351C7A}"/>
                </a:ext>
              </a:extLst>
            </p:cNvPr>
            <p:cNvSpPr/>
            <p:nvPr/>
          </p:nvSpPr>
          <p:spPr>
            <a:xfrm>
              <a:off x="4205287" y="3164775"/>
              <a:ext cx="2730531" cy="477202"/>
            </a:xfrm>
            <a:custGeom>
              <a:avLst/>
              <a:gdLst>
                <a:gd name="connsiteX0" fmla="*/ 0 w 2730531"/>
                <a:gd name="connsiteY0" fmla="*/ 33528 h 477202"/>
                <a:gd name="connsiteX1" fmla="*/ 0 w 2730531"/>
                <a:gd name="connsiteY1" fmla="*/ 477203 h 477202"/>
                <a:gd name="connsiteX2" fmla="*/ 2730532 w 2730531"/>
                <a:gd name="connsiteY2" fmla="*/ 437769 h 477202"/>
                <a:gd name="connsiteX3" fmla="*/ 2708243 w 2730531"/>
                <a:gd name="connsiteY3" fmla="*/ 0 h 477202"/>
                <a:gd name="connsiteX4" fmla="*/ 0 w 2730531"/>
                <a:gd name="connsiteY4" fmla="*/ 33528 h 4772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0531" h="477202">
                  <a:moveTo>
                    <a:pt x="0" y="33528"/>
                  </a:moveTo>
                  <a:lnTo>
                    <a:pt x="0" y="477203"/>
                  </a:lnTo>
                  <a:lnTo>
                    <a:pt x="2730532" y="437769"/>
                  </a:lnTo>
                  <a:lnTo>
                    <a:pt x="2708243" y="0"/>
                  </a:lnTo>
                  <a:lnTo>
                    <a:pt x="0" y="33528"/>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37" name="CaixaDeTexto 14">
            <a:extLst>
              <a:ext uri="{FF2B5EF4-FFF2-40B4-BE49-F238E27FC236}">
                <a16:creationId xmlns:a16="http://schemas.microsoft.com/office/drawing/2014/main" id="{B2701309-5776-09FC-35BC-85070BC9E94C}"/>
              </a:ext>
            </a:extLst>
          </p:cNvPr>
          <p:cNvSpPr txBox="1"/>
          <p:nvPr/>
        </p:nvSpPr>
        <p:spPr>
          <a:xfrm>
            <a:off x="6574339" y="1193625"/>
            <a:ext cx="5128022" cy="461665"/>
          </a:xfrm>
          <a:prstGeom prst="rect">
            <a:avLst/>
          </a:prstGeom>
          <a:noFill/>
        </p:spPr>
        <p:txBody>
          <a:bodyPr wrap="square" rtlCol="0">
            <a:spAutoFit/>
          </a:bodyPr>
          <a:lstStyle/>
          <a:p>
            <a:pPr algn="just" rtl="0" fontAlgn="base"/>
            <a:r>
              <a:rPr lang="pt-PT" sz="1200" b="1" i="0" dirty="0">
                <a:solidFill>
                  <a:schemeClr val="bg1"/>
                </a:solidFill>
                <a:effectLst/>
                <a:latin typeface="+mj-lt"/>
              </a:rPr>
              <a:t>Quais as regras de ética e proteção de dados que devo respeitar</a:t>
            </a:r>
            <a:r>
              <a:rPr lang="pt-PT" sz="1200" b="1" dirty="0">
                <a:solidFill>
                  <a:schemeClr val="bg1"/>
                </a:solidFill>
                <a:latin typeface="+mj-lt"/>
              </a:rPr>
              <a:t>? </a:t>
            </a:r>
          </a:p>
        </p:txBody>
      </p:sp>
      <p:pic>
        <p:nvPicPr>
          <p:cNvPr id="3" name="Picture 2" descr="csh_hor_p_rgb">
            <a:extLst>
              <a:ext uri="{FF2B5EF4-FFF2-40B4-BE49-F238E27FC236}">
                <a16:creationId xmlns:a16="http://schemas.microsoft.com/office/drawing/2014/main" id="{CC856160-0523-1BFC-247E-8C004A7E4D1F}"/>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t="32163" b="29333"/>
          <a:stretch/>
        </p:blipFill>
        <p:spPr bwMode="auto">
          <a:xfrm>
            <a:off x="9086509" y="306403"/>
            <a:ext cx="2762250" cy="633095"/>
          </a:xfrm>
          <a:prstGeom prst="rect">
            <a:avLst/>
          </a:prstGeom>
          <a:noFill/>
          <a:ln>
            <a:noFill/>
          </a:ln>
          <a:extLst>
            <a:ext uri="{53640926-AAD7-44d8-BBD7-CCE9431645EC}">
              <a14:shadowObscured xmlns:lc="http://schemas.openxmlformats.org/drawingml/2006/lockedCanvas" xmlns="" xmlns:mo="http://schemas.microsoft.com/office/mac/office/2008/main" xmlns:mv="urn:schemas-microsoft-com:mac:vml" xmlns:o="urn:schemas-microsoft-com:office:office" xmlns:v="urn:schemas-microsoft-com:vml" xmlns:w10="urn:schemas-microsoft-com:office:word" xmlns:w="http://schemas.openxmlformats.org/wordprocessingml/2006/main" xmlns:a14="http://schemas.microsoft.com/office/drawing/2010/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sdtdh="http://schemas.microsoft.com/office/word/2020/wordml/sdtdatahash" xmlns:w16="http://schemas.microsoft.com/office/word/2018/wordml" xmlns:w16cid="http://schemas.microsoft.com/office/word/2016/wordml/cid" xmlns:w16cex="http://schemas.microsoft.com/office/word/2018/wordml/cex" xmlns:w15="http://schemas.microsoft.com/office/word/2012/wordml" xmlns:w14="http://schemas.microsoft.com/office/word/2010/wordml" xmlns:wp="http://schemas.openxmlformats.org/drawingml/2006/wordprocessingDrawing" xmlns:wp14="http://schemas.microsoft.com/office/word/2010/wordprocessingDrawing" xmlns:m="http://schemas.openxmlformats.org/officeDocument/2006/math" xmlns:oel="http://schemas.microsoft.com/office/2019/extlst"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a:ext>
          </a:extLst>
        </p:spPr>
      </p:pic>
      <p:sp>
        <p:nvSpPr>
          <p:cNvPr id="10" name="Rectangle 9">
            <a:extLst>
              <a:ext uri="{FF2B5EF4-FFF2-40B4-BE49-F238E27FC236}">
                <a16:creationId xmlns:a16="http://schemas.microsoft.com/office/drawing/2014/main" id="{49CF0B32-F753-9A05-91DE-F58F0D4FF61A}"/>
              </a:ext>
            </a:extLst>
          </p:cNvPr>
          <p:cNvSpPr/>
          <p:nvPr/>
        </p:nvSpPr>
        <p:spPr>
          <a:xfrm>
            <a:off x="477114" y="3585481"/>
            <a:ext cx="5606361" cy="63176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3" name="Group 12">
            <a:extLst>
              <a:ext uri="{FF2B5EF4-FFF2-40B4-BE49-F238E27FC236}">
                <a16:creationId xmlns:a16="http://schemas.microsoft.com/office/drawing/2014/main" id="{D3FE68F2-E8EA-4408-A161-80A7146DC9AA}"/>
              </a:ext>
            </a:extLst>
          </p:cNvPr>
          <p:cNvGrpSpPr/>
          <p:nvPr/>
        </p:nvGrpSpPr>
        <p:grpSpPr>
          <a:xfrm>
            <a:off x="764989" y="3791427"/>
            <a:ext cx="207132" cy="219870"/>
            <a:chOff x="4205287" y="1423987"/>
            <a:chExt cx="3777995" cy="4010310"/>
          </a:xfrm>
          <a:solidFill>
            <a:schemeClr val="tx2"/>
          </a:solidFill>
        </p:grpSpPr>
        <p:sp>
          <p:nvSpPr>
            <p:cNvPr id="14" name="Freeform: Shape 13">
              <a:extLst>
                <a:ext uri="{FF2B5EF4-FFF2-40B4-BE49-F238E27FC236}">
                  <a16:creationId xmlns:a16="http://schemas.microsoft.com/office/drawing/2014/main" id="{FC30EF20-0A2E-A768-113D-8DDB3DD28CD9}"/>
                </a:ext>
              </a:extLst>
            </p:cNvPr>
            <p:cNvSpPr/>
            <p:nvPr/>
          </p:nvSpPr>
          <p:spPr>
            <a:xfrm>
              <a:off x="5761386" y="1423987"/>
              <a:ext cx="2221896" cy="2261996"/>
            </a:xfrm>
            <a:custGeom>
              <a:avLst/>
              <a:gdLst>
                <a:gd name="connsiteX0" fmla="*/ 306038 w 2221896"/>
                <a:gd name="connsiteY0" fmla="*/ 0 h 2261996"/>
                <a:gd name="connsiteX1" fmla="*/ 0 w 2221896"/>
                <a:gd name="connsiteY1" fmla="*/ 311658 h 2261996"/>
                <a:gd name="connsiteX2" fmla="*/ 1915859 w 2221896"/>
                <a:gd name="connsiteY2" fmla="*/ 2261997 h 2261996"/>
                <a:gd name="connsiteX3" fmla="*/ 2221897 w 2221896"/>
                <a:gd name="connsiteY3" fmla="*/ 1950625 h 2261996"/>
                <a:gd name="connsiteX4" fmla="*/ 306038 w 2221896"/>
                <a:gd name="connsiteY4" fmla="*/ 0 h 2261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1896" h="2261996">
                  <a:moveTo>
                    <a:pt x="306038" y="0"/>
                  </a:moveTo>
                  <a:lnTo>
                    <a:pt x="0" y="311658"/>
                  </a:lnTo>
                  <a:lnTo>
                    <a:pt x="1915859" y="2261997"/>
                  </a:lnTo>
                  <a:lnTo>
                    <a:pt x="2221897" y="1950625"/>
                  </a:lnTo>
                  <a:lnTo>
                    <a:pt x="306038" y="0"/>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5" name="Freeform: Shape 14">
              <a:extLst>
                <a:ext uri="{FF2B5EF4-FFF2-40B4-BE49-F238E27FC236}">
                  <a16:creationId xmlns:a16="http://schemas.microsoft.com/office/drawing/2014/main" id="{5599F4D1-148C-D537-F93C-908593645524}"/>
                </a:ext>
              </a:extLst>
            </p:cNvPr>
            <p:cNvSpPr/>
            <p:nvPr/>
          </p:nvSpPr>
          <p:spPr>
            <a:xfrm>
              <a:off x="5653944" y="3534155"/>
              <a:ext cx="1866614" cy="1900142"/>
            </a:xfrm>
            <a:custGeom>
              <a:avLst/>
              <a:gdLst>
                <a:gd name="connsiteX0" fmla="*/ 0 w 1866614"/>
                <a:gd name="connsiteY0" fmla="*/ 1588484 h 1900142"/>
                <a:gd name="connsiteX1" fmla="*/ 306038 w 1866614"/>
                <a:gd name="connsiteY1" fmla="*/ 1900142 h 1900142"/>
                <a:gd name="connsiteX2" fmla="*/ 1866614 w 1866614"/>
                <a:gd name="connsiteY2" fmla="*/ 311658 h 1900142"/>
                <a:gd name="connsiteX3" fmla="*/ 1560386 w 1866614"/>
                <a:gd name="connsiteY3" fmla="*/ 0 h 1900142"/>
                <a:gd name="connsiteX4" fmla="*/ 0 w 1866614"/>
                <a:gd name="connsiteY4" fmla="*/ 1588484 h 19001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614" h="1900142">
                  <a:moveTo>
                    <a:pt x="0" y="1588484"/>
                  </a:moveTo>
                  <a:lnTo>
                    <a:pt x="306038" y="1900142"/>
                  </a:lnTo>
                  <a:lnTo>
                    <a:pt x="1866614" y="311658"/>
                  </a:lnTo>
                  <a:lnTo>
                    <a:pt x="1560386" y="0"/>
                  </a:lnTo>
                  <a:lnTo>
                    <a:pt x="0" y="1588484"/>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02D5BDA8-E64A-EA8F-89C3-C217D766E271}"/>
                </a:ext>
              </a:extLst>
            </p:cNvPr>
            <p:cNvSpPr/>
            <p:nvPr/>
          </p:nvSpPr>
          <p:spPr>
            <a:xfrm>
              <a:off x="4205287" y="3164775"/>
              <a:ext cx="2730531" cy="477202"/>
            </a:xfrm>
            <a:custGeom>
              <a:avLst/>
              <a:gdLst>
                <a:gd name="connsiteX0" fmla="*/ 0 w 2730531"/>
                <a:gd name="connsiteY0" fmla="*/ 33528 h 477202"/>
                <a:gd name="connsiteX1" fmla="*/ 0 w 2730531"/>
                <a:gd name="connsiteY1" fmla="*/ 477203 h 477202"/>
                <a:gd name="connsiteX2" fmla="*/ 2730532 w 2730531"/>
                <a:gd name="connsiteY2" fmla="*/ 437769 h 477202"/>
                <a:gd name="connsiteX3" fmla="*/ 2708243 w 2730531"/>
                <a:gd name="connsiteY3" fmla="*/ 0 h 477202"/>
                <a:gd name="connsiteX4" fmla="*/ 0 w 2730531"/>
                <a:gd name="connsiteY4" fmla="*/ 33528 h 4772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0531" h="477202">
                  <a:moveTo>
                    <a:pt x="0" y="33528"/>
                  </a:moveTo>
                  <a:lnTo>
                    <a:pt x="0" y="477203"/>
                  </a:lnTo>
                  <a:lnTo>
                    <a:pt x="2730532" y="437769"/>
                  </a:lnTo>
                  <a:lnTo>
                    <a:pt x="2708243" y="0"/>
                  </a:lnTo>
                  <a:lnTo>
                    <a:pt x="0" y="33528"/>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17" name="Rectangle 16">
            <a:extLst>
              <a:ext uri="{FF2B5EF4-FFF2-40B4-BE49-F238E27FC236}">
                <a16:creationId xmlns:a16="http://schemas.microsoft.com/office/drawing/2014/main" id="{A127D7CE-9E03-1A34-DD4C-24965C1C8351}"/>
              </a:ext>
            </a:extLst>
          </p:cNvPr>
          <p:cNvSpPr/>
          <p:nvPr/>
        </p:nvSpPr>
        <p:spPr>
          <a:xfrm>
            <a:off x="6108524" y="3585481"/>
            <a:ext cx="5606361" cy="63176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CaixaDeTexto 14">
            <a:extLst>
              <a:ext uri="{FF2B5EF4-FFF2-40B4-BE49-F238E27FC236}">
                <a16:creationId xmlns:a16="http://schemas.microsoft.com/office/drawing/2014/main" id="{7FBB8FB3-AF77-9A89-847D-691C9AA98D65}"/>
              </a:ext>
            </a:extLst>
          </p:cNvPr>
          <p:cNvSpPr txBox="1"/>
          <p:nvPr/>
        </p:nvSpPr>
        <p:spPr>
          <a:xfrm>
            <a:off x="6628394" y="4901292"/>
            <a:ext cx="3156379" cy="369332"/>
          </a:xfrm>
          <a:prstGeom prst="rect">
            <a:avLst/>
          </a:prstGeom>
          <a:noFill/>
        </p:spPr>
        <p:txBody>
          <a:bodyPr wrap="square" rtlCol="0">
            <a:spAutoFit/>
          </a:bodyPr>
          <a:lstStyle/>
          <a:p>
            <a:pPr marL="0" marR="0" lvl="0" indent="0" algn="l" defTabSz="509351" rtl="0" eaLnBrk="1" fontAlgn="auto" latinLnBrk="0" hangingPunct="1">
              <a:lnSpc>
                <a:spcPct val="100000"/>
              </a:lnSpc>
              <a:spcBef>
                <a:spcPts val="0"/>
              </a:spcBef>
              <a:spcAft>
                <a:spcPts val="0"/>
              </a:spcAft>
              <a:buClrTx/>
              <a:buSzTx/>
              <a:buFontTx/>
              <a:buNone/>
              <a:tabLst/>
              <a:defRPr/>
            </a:pPr>
            <a:r>
              <a:rPr kumimoji="0" lang="pt-BR" sz="1800" b="1" i="0" u="none" strike="noStrike" kern="1200" cap="none" spc="0" normalizeH="0" baseline="0" noProof="0" dirty="0">
                <a:ln>
                  <a:noFill/>
                </a:ln>
                <a:solidFill>
                  <a:prstClr val="white"/>
                </a:solidFill>
                <a:effectLst/>
                <a:uLnTx/>
                <a:uFillTx/>
                <a:latin typeface="Century Gothic" panose="020F0302020204030204"/>
                <a:ea typeface="Verdana" panose="020B0604030504040204" pitchFamily="34" charset="0"/>
                <a:cs typeface="Arial" panose="020B0604020202020204" pitchFamily="34" charset="0"/>
              </a:rPr>
              <a:t>Exemplo Titulo Destaque </a:t>
            </a:r>
          </a:p>
        </p:txBody>
      </p:sp>
      <p:grpSp>
        <p:nvGrpSpPr>
          <p:cNvPr id="19" name="Group 18">
            <a:extLst>
              <a:ext uri="{FF2B5EF4-FFF2-40B4-BE49-F238E27FC236}">
                <a16:creationId xmlns:a16="http://schemas.microsoft.com/office/drawing/2014/main" id="{B12E1DC4-4707-322E-C156-CA226D3D6685}"/>
              </a:ext>
            </a:extLst>
          </p:cNvPr>
          <p:cNvGrpSpPr/>
          <p:nvPr/>
        </p:nvGrpSpPr>
        <p:grpSpPr>
          <a:xfrm>
            <a:off x="6367207" y="4977436"/>
            <a:ext cx="207132" cy="219870"/>
            <a:chOff x="4205287" y="1423987"/>
            <a:chExt cx="3777995" cy="4010310"/>
          </a:xfrm>
          <a:solidFill>
            <a:schemeClr val="bg1"/>
          </a:solidFill>
        </p:grpSpPr>
        <p:sp>
          <p:nvSpPr>
            <p:cNvPr id="21" name="Freeform: Shape 20">
              <a:extLst>
                <a:ext uri="{FF2B5EF4-FFF2-40B4-BE49-F238E27FC236}">
                  <a16:creationId xmlns:a16="http://schemas.microsoft.com/office/drawing/2014/main" id="{30133290-39F3-AAC3-E6CA-B058FD326295}"/>
                </a:ext>
              </a:extLst>
            </p:cNvPr>
            <p:cNvSpPr/>
            <p:nvPr/>
          </p:nvSpPr>
          <p:spPr>
            <a:xfrm>
              <a:off x="5761386" y="1423987"/>
              <a:ext cx="2221896" cy="2261996"/>
            </a:xfrm>
            <a:custGeom>
              <a:avLst/>
              <a:gdLst>
                <a:gd name="connsiteX0" fmla="*/ 306038 w 2221896"/>
                <a:gd name="connsiteY0" fmla="*/ 0 h 2261996"/>
                <a:gd name="connsiteX1" fmla="*/ 0 w 2221896"/>
                <a:gd name="connsiteY1" fmla="*/ 311658 h 2261996"/>
                <a:gd name="connsiteX2" fmla="*/ 1915859 w 2221896"/>
                <a:gd name="connsiteY2" fmla="*/ 2261997 h 2261996"/>
                <a:gd name="connsiteX3" fmla="*/ 2221897 w 2221896"/>
                <a:gd name="connsiteY3" fmla="*/ 1950625 h 2261996"/>
                <a:gd name="connsiteX4" fmla="*/ 306038 w 2221896"/>
                <a:gd name="connsiteY4" fmla="*/ 0 h 2261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1896" h="2261996">
                  <a:moveTo>
                    <a:pt x="306038" y="0"/>
                  </a:moveTo>
                  <a:lnTo>
                    <a:pt x="0" y="311658"/>
                  </a:lnTo>
                  <a:lnTo>
                    <a:pt x="1915859" y="2261997"/>
                  </a:lnTo>
                  <a:lnTo>
                    <a:pt x="2221897" y="1950625"/>
                  </a:lnTo>
                  <a:lnTo>
                    <a:pt x="306038" y="0"/>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10F6B763-FED8-CE9C-1CC9-373AB641F897}"/>
                </a:ext>
              </a:extLst>
            </p:cNvPr>
            <p:cNvSpPr/>
            <p:nvPr/>
          </p:nvSpPr>
          <p:spPr>
            <a:xfrm>
              <a:off x="5653944" y="3534155"/>
              <a:ext cx="1866614" cy="1900142"/>
            </a:xfrm>
            <a:custGeom>
              <a:avLst/>
              <a:gdLst>
                <a:gd name="connsiteX0" fmla="*/ 0 w 1866614"/>
                <a:gd name="connsiteY0" fmla="*/ 1588484 h 1900142"/>
                <a:gd name="connsiteX1" fmla="*/ 306038 w 1866614"/>
                <a:gd name="connsiteY1" fmla="*/ 1900142 h 1900142"/>
                <a:gd name="connsiteX2" fmla="*/ 1866614 w 1866614"/>
                <a:gd name="connsiteY2" fmla="*/ 311658 h 1900142"/>
                <a:gd name="connsiteX3" fmla="*/ 1560386 w 1866614"/>
                <a:gd name="connsiteY3" fmla="*/ 0 h 1900142"/>
                <a:gd name="connsiteX4" fmla="*/ 0 w 1866614"/>
                <a:gd name="connsiteY4" fmla="*/ 1588484 h 19001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614" h="1900142">
                  <a:moveTo>
                    <a:pt x="0" y="1588484"/>
                  </a:moveTo>
                  <a:lnTo>
                    <a:pt x="306038" y="1900142"/>
                  </a:lnTo>
                  <a:lnTo>
                    <a:pt x="1866614" y="311658"/>
                  </a:lnTo>
                  <a:lnTo>
                    <a:pt x="1560386" y="0"/>
                  </a:lnTo>
                  <a:lnTo>
                    <a:pt x="0" y="1588484"/>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3" name="Freeform: Shape 22">
              <a:extLst>
                <a:ext uri="{FF2B5EF4-FFF2-40B4-BE49-F238E27FC236}">
                  <a16:creationId xmlns:a16="http://schemas.microsoft.com/office/drawing/2014/main" id="{9B959504-5816-9202-F154-1CFC4631ABDA}"/>
                </a:ext>
              </a:extLst>
            </p:cNvPr>
            <p:cNvSpPr/>
            <p:nvPr/>
          </p:nvSpPr>
          <p:spPr>
            <a:xfrm>
              <a:off x="4205287" y="3164775"/>
              <a:ext cx="2730531" cy="477202"/>
            </a:xfrm>
            <a:custGeom>
              <a:avLst/>
              <a:gdLst>
                <a:gd name="connsiteX0" fmla="*/ 0 w 2730531"/>
                <a:gd name="connsiteY0" fmla="*/ 33528 h 477202"/>
                <a:gd name="connsiteX1" fmla="*/ 0 w 2730531"/>
                <a:gd name="connsiteY1" fmla="*/ 477203 h 477202"/>
                <a:gd name="connsiteX2" fmla="*/ 2730532 w 2730531"/>
                <a:gd name="connsiteY2" fmla="*/ 437769 h 477202"/>
                <a:gd name="connsiteX3" fmla="*/ 2708243 w 2730531"/>
                <a:gd name="connsiteY3" fmla="*/ 0 h 477202"/>
                <a:gd name="connsiteX4" fmla="*/ 0 w 2730531"/>
                <a:gd name="connsiteY4" fmla="*/ 33528 h 4772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0531" h="477202">
                  <a:moveTo>
                    <a:pt x="0" y="33528"/>
                  </a:moveTo>
                  <a:lnTo>
                    <a:pt x="0" y="477203"/>
                  </a:lnTo>
                  <a:lnTo>
                    <a:pt x="2730532" y="437769"/>
                  </a:lnTo>
                  <a:lnTo>
                    <a:pt x="2708243" y="0"/>
                  </a:lnTo>
                  <a:lnTo>
                    <a:pt x="0" y="33528"/>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31" name="CaixaDeTexto 14">
            <a:extLst>
              <a:ext uri="{FF2B5EF4-FFF2-40B4-BE49-F238E27FC236}">
                <a16:creationId xmlns:a16="http://schemas.microsoft.com/office/drawing/2014/main" id="{8C99BDC3-F7A5-B8A6-633D-6823F36BFEE3}"/>
              </a:ext>
            </a:extLst>
          </p:cNvPr>
          <p:cNvSpPr txBox="1"/>
          <p:nvPr/>
        </p:nvSpPr>
        <p:spPr>
          <a:xfrm>
            <a:off x="1010714" y="3748368"/>
            <a:ext cx="4539160" cy="276999"/>
          </a:xfrm>
          <a:prstGeom prst="rect">
            <a:avLst/>
          </a:prstGeom>
          <a:noFill/>
        </p:spPr>
        <p:txBody>
          <a:bodyPr wrap="square" rtlCol="0">
            <a:spAutoFit/>
          </a:bodyPr>
          <a:lstStyle/>
          <a:p>
            <a:pPr algn="just" rtl="0" fontAlgn="base"/>
            <a:r>
              <a:rPr lang="pt-PT" sz="1200" b="1" i="0" dirty="0">
                <a:effectLst/>
                <a:latin typeface="+mj-lt"/>
              </a:rPr>
              <a:t>Quais os documentos a anexar ao pedido?</a:t>
            </a:r>
            <a:r>
              <a:rPr lang="pt-PT" sz="1200" b="0" i="0" dirty="0">
                <a:effectLst/>
                <a:latin typeface="+mj-lt"/>
              </a:rPr>
              <a:t> </a:t>
            </a:r>
          </a:p>
        </p:txBody>
      </p:sp>
      <p:sp>
        <p:nvSpPr>
          <p:cNvPr id="38" name="CaixaDeTexto 14">
            <a:extLst>
              <a:ext uri="{FF2B5EF4-FFF2-40B4-BE49-F238E27FC236}">
                <a16:creationId xmlns:a16="http://schemas.microsoft.com/office/drawing/2014/main" id="{D17A0D37-FB37-852E-6347-8C22A75B075F}"/>
              </a:ext>
            </a:extLst>
          </p:cNvPr>
          <p:cNvSpPr txBox="1"/>
          <p:nvPr/>
        </p:nvSpPr>
        <p:spPr>
          <a:xfrm>
            <a:off x="6574339" y="3528296"/>
            <a:ext cx="5128022" cy="646331"/>
          </a:xfrm>
          <a:prstGeom prst="rect">
            <a:avLst/>
          </a:prstGeom>
          <a:noFill/>
        </p:spPr>
        <p:txBody>
          <a:bodyPr wrap="square" rtlCol="0">
            <a:spAutoFit/>
          </a:bodyPr>
          <a:lstStyle/>
          <a:p>
            <a:pPr algn="just" rtl="0" fontAlgn="base"/>
            <a:r>
              <a:rPr lang="pt-PT" sz="1200" b="1" dirty="0">
                <a:solidFill>
                  <a:schemeClr val="bg1"/>
                </a:solidFill>
                <a:effectLst/>
                <a:latin typeface="+mj-lt"/>
              </a:rPr>
              <a:t>A obtenção de um parecer favorável por parte desta comissão dispensa ou substitui outras obrigações legais/administrativas que possam colocar-se no âmbito da investigação?</a:t>
            </a:r>
            <a:endParaRPr lang="pt-PT" sz="1200" b="0" dirty="0">
              <a:solidFill>
                <a:schemeClr val="bg1"/>
              </a:solidFill>
              <a:effectLst/>
              <a:latin typeface="+mj-lt"/>
            </a:endParaRPr>
          </a:p>
        </p:txBody>
      </p:sp>
      <p:sp>
        <p:nvSpPr>
          <p:cNvPr id="39" name="TextBox 38">
            <a:extLst>
              <a:ext uri="{FF2B5EF4-FFF2-40B4-BE49-F238E27FC236}">
                <a16:creationId xmlns:a16="http://schemas.microsoft.com/office/drawing/2014/main" id="{869778A0-4A68-A6B2-668C-8BC2BE133BD9}"/>
              </a:ext>
            </a:extLst>
          </p:cNvPr>
          <p:cNvSpPr txBox="1"/>
          <p:nvPr/>
        </p:nvSpPr>
        <p:spPr>
          <a:xfrm>
            <a:off x="1010714" y="4316966"/>
            <a:ext cx="4724754" cy="1820242"/>
          </a:xfrm>
          <a:prstGeom prst="rect">
            <a:avLst/>
          </a:prstGeom>
          <a:noFill/>
        </p:spPr>
        <p:txBody>
          <a:bodyPr wrap="square">
            <a:spAutoFit/>
          </a:bodyPr>
          <a:lstStyle/>
          <a:p>
            <a:pPr marL="228600" indent="-228600" algn="just" rtl="0" fontAlgn="base">
              <a:buFont typeface="+mj-lt"/>
              <a:buAutoNum type="arabicPeriod"/>
            </a:pPr>
            <a:r>
              <a:rPr lang="pt-PT" sz="1100" b="0" i="0" dirty="0">
                <a:effectLst/>
              </a:rPr>
              <a:t>Formulário de submissão para apreciação; </a:t>
            </a:r>
          </a:p>
          <a:p>
            <a:pPr marL="228600" indent="-228600" algn="just" rtl="0" fontAlgn="base">
              <a:buFont typeface="+mj-lt"/>
              <a:buAutoNum type="arabicPeriod"/>
            </a:pPr>
            <a:r>
              <a:rPr lang="pt-PT" sz="1100" b="0" i="0" dirty="0">
                <a:effectLst/>
              </a:rPr>
              <a:t>Se o estudo tratar dados pessoais, o formulário adicional respetivo; </a:t>
            </a:r>
          </a:p>
          <a:p>
            <a:pPr marL="228600" indent="-228600" algn="just" rtl="0" fontAlgn="base">
              <a:buFont typeface="+mj-lt"/>
              <a:buAutoNum type="arabicPeriod"/>
            </a:pPr>
            <a:r>
              <a:rPr lang="pt-PT" sz="1100" b="0" i="0" dirty="0">
                <a:effectLst/>
              </a:rPr>
              <a:t>Modelo de consentimento informado; </a:t>
            </a:r>
          </a:p>
          <a:p>
            <a:pPr marL="228600" indent="-228600" algn="just" rtl="0" fontAlgn="base">
              <a:buFont typeface="+mj-lt"/>
              <a:buAutoNum type="arabicPeriod"/>
            </a:pPr>
            <a:r>
              <a:rPr lang="pt-PT" sz="1100" b="0" i="0" dirty="0">
                <a:effectLst/>
              </a:rPr>
              <a:t>Modelo de </a:t>
            </a:r>
            <a:r>
              <a:rPr lang="pt-PT" sz="1100" b="0" i="1" dirty="0" err="1">
                <a:effectLst/>
              </a:rPr>
              <a:t>debriefing</a:t>
            </a:r>
            <a:r>
              <a:rPr lang="pt-PT" sz="1100" b="0" i="1" dirty="0">
                <a:effectLst/>
              </a:rPr>
              <a:t>;</a:t>
            </a:r>
            <a:r>
              <a:rPr lang="pt-PT" sz="1100" b="0" i="0" dirty="0">
                <a:effectLst/>
              </a:rPr>
              <a:t> </a:t>
            </a:r>
          </a:p>
          <a:p>
            <a:pPr marL="228600" indent="-228600" algn="just" rtl="0" fontAlgn="base">
              <a:buFont typeface="+mj-lt"/>
              <a:buAutoNum type="arabicPeriod"/>
            </a:pPr>
            <a:r>
              <a:rPr lang="pt-PT" sz="1100" b="0" i="0" dirty="0">
                <a:effectLst/>
              </a:rPr>
              <a:t>Protocolo do estudo (procedimento de recolha de dados; questionários, guiões de entrevista ou de atividade, grelhas de registo/observação, entre outros, devidamente identificados). </a:t>
            </a:r>
          </a:p>
          <a:p>
            <a:pPr marL="228600" indent="-228600" algn="just" rtl="0" fontAlgn="base">
              <a:buFont typeface="+mj-lt"/>
              <a:buAutoNum type="arabicPeriod"/>
            </a:pPr>
            <a:r>
              <a:rPr lang="pt-PT" sz="1100" b="0" i="0" dirty="0">
                <a:effectLst/>
              </a:rPr>
              <a:t>Outros documentos considerados relevantes.  </a:t>
            </a:r>
          </a:p>
          <a:p>
            <a:pPr marL="0" marR="0" lvl="0" indent="0" algn="l" defTabSz="914126" rtl="0" eaLnBrk="1" fontAlgn="auto" latinLnBrk="0" hangingPunct="1">
              <a:lnSpc>
                <a:spcPts val="1800"/>
              </a:lnSpc>
              <a:spcBef>
                <a:spcPts val="0"/>
              </a:spcBef>
              <a:spcAft>
                <a:spcPts val="0"/>
              </a:spcAft>
              <a:buClrTx/>
              <a:buSzTx/>
              <a:buFontTx/>
              <a:buNone/>
              <a:tabLst/>
              <a:defRPr/>
            </a:pPr>
            <a:endParaRPr lang="pt-BR" sz="1100" dirty="0">
              <a:solidFill>
                <a:prstClr val="black"/>
              </a:solidFill>
              <a:ea typeface="Verdana" panose="020B0604030504040204" pitchFamily="34" charset="0"/>
              <a:cs typeface="Arial" panose="020B0604020202020204" pitchFamily="34" charset="0"/>
            </a:endParaRPr>
          </a:p>
        </p:txBody>
      </p:sp>
      <p:sp>
        <p:nvSpPr>
          <p:cNvPr id="40" name="Rectangle 39">
            <a:extLst>
              <a:ext uri="{FF2B5EF4-FFF2-40B4-BE49-F238E27FC236}">
                <a16:creationId xmlns:a16="http://schemas.microsoft.com/office/drawing/2014/main" id="{9BD25181-DEFD-397C-E5DF-F2194955580B}"/>
              </a:ext>
            </a:extLst>
          </p:cNvPr>
          <p:cNvSpPr/>
          <p:nvPr/>
        </p:nvSpPr>
        <p:spPr>
          <a:xfrm>
            <a:off x="6083475" y="4202862"/>
            <a:ext cx="5606361" cy="187300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pt-PT"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TextBox 41">
            <a:extLst>
              <a:ext uri="{FF2B5EF4-FFF2-40B4-BE49-F238E27FC236}">
                <a16:creationId xmlns:a16="http://schemas.microsoft.com/office/drawing/2014/main" id="{A72A32A6-1C78-52D6-6040-C9C7BB98355C}"/>
              </a:ext>
            </a:extLst>
          </p:cNvPr>
          <p:cNvSpPr txBox="1"/>
          <p:nvPr/>
        </p:nvSpPr>
        <p:spPr>
          <a:xfrm>
            <a:off x="6469086" y="4290764"/>
            <a:ext cx="5078660" cy="1954381"/>
          </a:xfrm>
          <a:prstGeom prst="rect">
            <a:avLst/>
          </a:prstGeom>
          <a:noFill/>
        </p:spPr>
        <p:txBody>
          <a:bodyPr wrap="square">
            <a:spAutoFit/>
          </a:bodyPr>
          <a:lstStyle/>
          <a:p>
            <a:pPr algn="just" rtl="0" fontAlgn="base"/>
            <a:r>
              <a:rPr lang="pt-PT" sz="1100" dirty="0"/>
              <a:t>A obtenção de parecer favorável por esta comissão não dispensa ou substitui a conformidade com requisitos específicos, nem quaisquer outras obrigações legais/administrativas que possam colocar-se no âmbito da investigação em causa.</a:t>
            </a:r>
          </a:p>
          <a:p>
            <a:pPr algn="just" fontAlgn="base"/>
            <a:r>
              <a:rPr lang="pt-PT" sz="1100" dirty="0"/>
              <a:t>É da responsabilidade de quem submete assegurar a autorização da entidade onde recolhe dados e analisar a possibilidade de existirem requisitos específicos, por exemplo, ao nível da recolha/armazenamento de dados em determinados contextos (por ex., processo interno de autorização em contextos escolares ou hospitalares). </a:t>
            </a:r>
          </a:p>
          <a:p>
            <a:pPr algn="just" rtl="0" fontAlgn="base"/>
            <a:endParaRPr lang="pt-PT" sz="1100" dirty="0"/>
          </a:p>
        </p:txBody>
      </p:sp>
      <p:grpSp>
        <p:nvGrpSpPr>
          <p:cNvPr id="12" name="Group 11">
            <a:extLst>
              <a:ext uri="{FF2B5EF4-FFF2-40B4-BE49-F238E27FC236}">
                <a16:creationId xmlns:a16="http://schemas.microsoft.com/office/drawing/2014/main" id="{A06534BD-F951-4F19-E85E-60E37DF3F0A7}"/>
              </a:ext>
            </a:extLst>
          </p:cNvPr>
          <p:cNvGrpSpPr/>
          <p:nvPr/>
        </p:nvGrpSpPr>
        <p:grpSpPr>
          <a:xfrm>
            <a:off x="6297032" y="3749774"/>
            <a:ext cx="207132" cy="219870"/>
            <a:chOff x="4205287" y="1423987"/>
            <a:chExt cx="3777995" cy="4010310"/>
          </a:xfrm>
          <a:solidFill>
            <a:schemeClr val="bg1"/>
          </a:solidFill>
        </p:grpSpPr>
        <p:sp>
          <p:nvSpPr>
            <p:cNvPr id="20" name="Freeform: Shape 19">
              <a:extLst>
                <a:ext uri="{FF2B5EF4-FFF2-40B4-BE49-F238E27FC236}">
                  <a16:creationId xmlns:a16="http://schemas.microsoft.com/office/drawing/2014/main" id="{CCE6A9BC-F1B8-A760-9D77-D0B36BC48E5F}"/>
                </a:ext>
              </a:extLst>
            </p:cNvPr>
            <p:cNvSpPr/>
            <p:nvPr/>
          </p:nvSpPr>
          <p:spPr>
            <a:xfrm>
              <a:off x="5761386" y="1423987"/>
              <a:ext cx="2221896" cy="2261996"/>
            </a:xfrm>
            <a:custGeom>
              <a:avLst/>
              <a:gdLst>
                <a:gd name="connsiteX0" fmla="*/ 306038 w 2221896"/>
                <a:gd name="connsiteY0" fmla="*/ 0 h 2261996"/>
                <a:gd name="connsiteX1" fmla="*/ 0 w 2221896"/>
                <a:gd name="connsiteY1" fmla="*/ 311658 h 2261996"/>
                <a:gd name="connsiteX2" fmla="*/ 1915859 w 2221896"/>
                <a:gd name="connsiteY2" fmla="*/ 2261997 h 2261996"/>
                <a:gd name="connsiteX3" fmla="*/ 2221897 w 2221896"/>
                <a:gd name="connsiteY3" fmla="*/ 1950625 h 2261996"/>
                <a:gd name="connsiteX4" fmla="*/ 306038 w 2221896"/>
                <a:gd name="connsiteY4" fmla="*/ 0 h 2261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21896" h="2261996">
                  <a:moveTo>
                    <a:pt x="306038" y="0"/>
                  </a:moveTo>
                  <a:lnTo>
                    <a:pt x="0" y="311658"/>
                  </a:lnTo>
                  <a:lnTo>
                    <a:pt x="1915859" y="2261997"/>
                  </a:lnTo>
                  <a:lnTo>
                    <a:pt x="2221897" y="1950625"/>
                  </a:lnTo>
                  <a:lnTo>
                    <a:pt x="306038" y="0"/>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0" name="Freeform: Shape 29">
              <a:extLst>
                <a:ext uri="{FF2B5EF4-FFF2-40B4-BE49-F238E27FC236}">
                  <a16:creationId xmlns:a16="http://schemas.microsoft.com/office/drawing/2014/main" id="{FC1DD338-4909-DD94-7779-5F929C325DE4}"/>
                </a:ext>
              </a:extLst>
            </p:cNvPr>
            <p:cNvSpPr/>
            <p:nvPr/>
          </p:nvSpPr>
          <p:spPr>
            <a:xfrm>
              <a:off x="5653944" y="3534155"/>
              <a:ext cx="1866614" cy="1900142"/>
            </a:xfrm>
            <a:custGeom>
              <a:avLst/>
              <a:gdLst>
                <a:gd name="connsiteX0" fmla="*/ 0 w 1866614"/>
                <a:gd name="connsiteY0" fmla="*/ 1588484 h 1900142"/>
                <a:gd name="connsiteX1" fmla="*/ 306038 w 1866614"/>
                <a:gd name="connsiteY1" fmla="*/ 1900142 h 1900142"/>
                <a:gd name="connsiteX2" fmla="*/ 1866614 w 1866614"/>
                <a:gd name="connsiteY2" fmla="*/ 311658 h 1900142"/>
                <a:gd name="connsiteX3" fmla="*/ 1560386 w 1866614"/>
                <a:gd name="connsiteY3" fmla="*/ 0 h 1900142"/>
                <a:gd name="connsiteX4" fmla="*/ 0 w 1866614"/>
                <a:gd name="connsiteY4" fmla="*/ 1588484 h 19001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6614" h="1900142">
                  <a:moveTo>
                    <a:pt x="0" y="1588484"/>
                  </a:moveTo>
                  <a:lnTo>
                    <a:pt x="306038" y="1900142"/>
                  </a:lnTo>
                  <a:lnTo>
                    <a:pt x="1866614" y="311658"/>
                  </a:lnTo>
                  <a:lnTo>
                    <a:pt x="1560386" y="0"/>
                  </a:lnTo>
                  <a:lnTo>
                    <a:pt x="0" y="1588484"/>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1" name="Freeform: Shape 40">
              <a:extLst>
                <a:ext uri="{FF2B5EF4-FFF2-40B4-BE49-F238E27FC236}">
                  <a16:creationId xmlns:a16="http://schemas.microsoft.com/office/drawing/2014/main" id="{30F1A478-948D-4082-2CFE-D1009EDFC97F}"/>
                </a:ext>
              </a:extLst>
            </p:cNvPr>
            <p:cNvSpPr/>
            <p:nvPr/>
          </p:nvSpPr>
          <p:spPr>
            <a:xfrm>
              <a:off x="4205287" y="3164775"/>
              <a:ext cx="2730531" cy="477202"/>
            </a:xfrm>
            <a:custGeom>
              <a:avLst/>
              <a:gdLst>
                <a:gd name="connsiteX0" fmla="*/ 0 w 2730531"/>
                <a:gd name="connsiteY0" fmla="*/ 33528 h 477202"/>
                <a:gd name="connsiteX1" fmla="*/ 0 w 2730531"/>
                <a:gd name="connsiteY1" fmla="*/ 477203 h 477202"/>
                <a:gd name="connsiteX2" fmla="*/ 2730532 w 2730531"/>
                <a:gd name="connsiteY2" fmla="*/ 437769 h 477202"/>
                <a:gd name="connsiteX3" fmla="*/ 2708243 w 2730531"/>
                <a:gd name="connsiteY3" fmla="*/ 0 h 477202"/>
                <a:gd name="connsiteX4" fmla="*/ 0 w 2730531"/>
                <a:gd name="connsiteY4" fmla="*/ 33528 h 4772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30531" h="477202">
                  <a:moveTo>
                    <a:pt x="0" y="33528"/>
                  </a:moveTo>
                  <a:lnTo>
                    <a:pt x="0" y="477203"/>
                  </a:lnTo>
                  <a:lnTo>
                    <a:pt x="2730532" y="437769"/>
                  </a:lnTo>
                  <a:lnTo>
                    <a:pt x="2708243" y="0"/>
                  </a:lnTo>
                  <a:lnTo>
                    <a:pt x="0" y="33528"/>
                  </a:lnTo>
                  <a:close/>
                </a:path>
              </a:pathLst>
            </a:custGeom>
            <a:grp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pic>
        <p:nvPicPr>
          <p:cNvPr id="44" name="Graphic 43" descr="Email outline">
            <a:extLst>
              <a:ext uri="{FF2B5EF4-FFF2-40B4-BE49-F238E27FC236}">
                <a16:creationId xmlns:a16="http://schemas.microsoft.com/office/drawing/2014/main" id="{12F3F5DF-8D28-C833-104D-65038061FBC2}"/>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978214" y="6175818"/>
            <a:ext cx="614568" cy="614568"/>
          </a:xfrm>
          <a:prstGeom prst="rect">
            <a:avLst/>
          </a:prstGeom>
        </p:spPr>
      </p:pic>
      <p:sp>
        <p:nvSpPr>
          <p:cNvPr id="45" name="TextBox 44">
            <a:extLst>
              <a:ext uri="{FF2B5EF4-FFF2-40B4-BE49-F238E27FC236}">
                <a16:creationId xmlns:a16="http://schemas.microsoft.com/office/drawing/2014/main" id="{34A7E201-AA26-C817-DCE9-CF3BA71D5C60}"/>
              </a:ext>
            </a:extLst>
          </p:cNvPr>
          <p:cNvSpPr txBox="1"/>
          <p:nvPr/>
        </p:nvSpPr>
        <p:spPr>
          <a:xfrm>
            <a:off x="4592783" y="6245145"/>
            <a:ext cx="3296158" cy="553998"/>
          </a:xfrm>
          <a:prstGeom prst="rect">
            <a:avLst/>
          </a:prstGeom>
          <a:noFill/>
        </p:spPr>
        <p:txBody>
          <a:bodyPr wrap="square" rtlCol="0">
            <a:spAutoFit/>
          </a:bodyPr>
          <a:lstStyle/>
          <a:p>
            <a:pPr rtl="0" fontAlgn="base"/>
            <a:r>
              <a:rPr lang="pt-PT" sz="1000" b="0" i="0" dirty="0">
                <a:effectLst/>
                <a:latin typeface="+mj-lt"/>
              </a:rPr>
              <a:t>Quaisquer dúvidas relativas à submissão poderão ser esclarecidas através do endereço comissão.etica</a:t>
            </a:r>
            <a:r>
              <a:rPr lang="pt-PT" sz="1000" dirty="0">
                <a:latin typeface="+mj-lt"/>
              </a:rPr>
              <a:t>.ecsh@iscte-iul.pt</a:t>
            </a:r>
            <a:r>
              <a:rPr lang="pt-PT" sz="1000" b="0" i="0" dirty="0">
                <a:effectLst/>
                <a:latin typeface="+mj-lt"/>
              </a:rPr>
              <a:t>  </a:t>
            </a:r>
          </a:p>
        </p:txBody>
      </p:sp>
    </p:spTree>
    <p:extLst>
      <p:ext uri="{BB962C8B-B14F-4D97-AF65-F5344CB8AC3E}">
        <p14:creationId xmlns:p14="http://schemas.microsoft.com/office/powerpoint/2010/main" val="5798394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ISCTE">
      <a:dk1>
        <a:sysClr val="windowText" lastClr="000000"/>
      </a:dk1>
      <a:lt1>
        <a:sysClr val="window" lastClr="FFFFFF"/>
      </a:lt1>
      <a:dk2>
        <a:srgbClr val="0D28C2"/>
      </a:dk2>
      <a:lt2>
        <a:srgbClr val="F2F2F2"/>
      </a:lt2>
      <a:accent1>
        <a:srgbClr val="BFBFBF"/>
      </a:accent1>
      <a:accent2>
        <a:srgbClr val="14BFB8"/>
      </a:accent2>
      <a:accent3>
        <a:srgbClr val="25B748"/>
      </a:accent3>
      <a:accent4>
        <a:srgbClr val="25B748"/>
      </a:accent4>
      <a:accent5>
        <a:srgbClr val="F18D00"/>
      </a:accent5>
      <a:accent6>
        <a:srgbClr val="8517AC"/>
      </a:accent6>
      <a:hlink>
        <a:srgbClr val="14BFB8"/>
      </a:hlink>
      <a:folHlink>
        <a:srgbClr val="F18D00"/>
      </a:folHlink>
    </a:clrScheme>
    <a:fontScheme name="Century Gothic">
      <a:majorFont>
        <a:latin typeface="Century Gothic" panose="020F030202020403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F03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SCTE Institucional_Template_V2.pptx" id="{6FC62CF6-86E5-4BB9-AB57-2505EB4A5825}" vid="{E6621D8A-16DA-4DB2-89A1-33B821A09AD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386F82233A5EE84898BE6ADC4A1896FD" ma:contentTypeVersion="18" ma:contentTypeDescription="Criar um novo documento." ma:contentTypeScope="" ma:versionID="a97ba9fdf839fa74a5111a9d374a5227">
  <xsd:schema xmlns:xsd="http://www.w3.org/2001/XMLSchema" xmlns:xs="http://www.w3.org/2001/XMLSchema" xmlns:p="http://schemas.microsoft.com/office/2006/metadata/properties" xmlns:ns2="0846b462-6f49-47cf-8b5c-0d42bd77b986" xmlns:ns3="ee4443be-dc62-4c9e-aa0f-75e5c839fd04" targetNamespace="http://schemas.microsoft.com/office/2006/metadata/properties" ma:root="true" ma:fieldsID="0e03a67d9a3272bfe164cd52c748daeb" ns2:_="" ns3:_="">
    <xsd:import namespace="0846b462-6f49-47cf-8b5c-0d42bd77b986"/>
    <xsd:import namespace="ee4443be-dc62-4c9e-aa0f-75e5c839fd0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46b462-6f49-47cf-8b5c-0d42bd77b9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Etiquetas de Imagem" ma:readOnly="false" ma:fieldId="{5cf76f15-5ced-4ddc-b409-7134ff3c332f}" ma:taxonomyMulti="true" ma:sspId="66360a76-79ac-481f-9307-a903ec69f42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e4443be-dc62-4c9e-aa0f-75e5c839fd04" elementFormDefault="qualified">
    <xsd:import namespace="http://schemas.microsoft.com/office/2006/documentManagement/types"/>
    <xsd:import namespace="http://schemas.microsoft.com/office/infopath/2007/PartnerControls"/>
    <xsd:element name="SharedWithUsers" ma:index="14" nillable="true" ma:displayName="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talhes de Partilhado Com" ma:internalName="SharedWithDetails" ma:readOnly="true">
      <xsd:simpleType>
        <xsd:restriction base="dms:Note">
          <xsd:maxLength value="255"/>
        </xsd:restriction>
      </xsd:simpleType>
    </xsd:element>
    <xsd:element name="TaxCatchAll" ma:index="23" nillable="true" ma:displayName="Taxonomy Catch All Column" ma:hidden="true" ma:list="{e008e7e7-f25d-4a20-bb14-f8ba49ef9d02}" ma:internalName="TaxCatchAll" ma:showField="CatchAllData" ma:web="ee4443be-dc62-4c9e-aa0f-75e5c839fd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846b462-6f49-47cf-8b5c-0d42bd77b986">
      <Terms xmlns="http://schemas.microsoft.com/office/infopath/2007/PartnerControls"/>
    </lcf76f155ced4ddcb4097134ff3c332f>
    <TaxCatchAll xmlns="ee4443be-dc62-4c9e-aa0f-75e5c839fd04" xsi:nil="true"/>
  </documentManagement>
</p:properties>
</file>

<file path=customXml/itemProps1.xml><?xml version="1.0" encoding="utf-8"?>
<ds:datastoreItem xmlns:ds="http://schemas.openxmlformats.org/officeDocument/2006/customXml" ds:itemID="{DE75EEB0-BD61-4DC7-992E-C2F4688A61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46b462-6f49-47cf-8b5c-0d42bd77b986"/>
    <ds:schemaRef ds:uri="ee4443be-dc62-4c9e-aa0f-75e5c839fd0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9632365-7629-44D8-A9A0-42373F76F1A7}">
  <ds:schemaRefs>
    <ds:schemaRef ds:uri="http://schemas.microsoft.com/sharepoint/v3/contenttype/forms"/>
  </ds:schemaRefs>
</ds:datastoreItem>
</file>

<file path=customXml/itemProps3.xml><?xml version="1.0" encoding="utf-8"?>
<ds:datastoreItem xmlns:ds="http://schemas.openxmlformats.org/officeDocument/2006/customXml" ds:itemID="{060CD879-0777-4CC5-B5B9-344F800D88B0}">
  <ds:schemaRefs>
    <ds:schemaRef ds:uri="http://purl.org/dc/dcmitype/"/>
    <ds:schemaRef ds:uri="http://schemas.microsoft.com/office/2006/metadata/properties"/>
    <ds:schemaRef ds:uri="http://schemas.microsoft.com/office/infopath/2007/PartnerControls"/>
    <ds:schemaRef ds:uri="http://schemas.microsoft.com/office/2006/documentManagement/types"/>
    <ds:schemaRef ds:uri="http://purl.org/dc/elements/1.1/"/>
    <ds:schemaRef ds:uri="http://purl.org/dc/terms/"/>
    <ds:schemaRef ds:uri="0846b462-6f49-47cf-8b5c-0d42bd77b986"/>
    <ds:schemaRef ds:uri="http://schemas.openxmlformats.org/package/2006/metadata/core-properties"/>
    <ds:schemaRef ds:uri="ee4443be-dc62-4c9e-aa0f-75e5c839fd04"/>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ISCTE Institucional_Template</Template>
  <TotalTime>128</TotalTime>
  <Words>674</Words>
  <Application>Microsoft Office PowerPoint</Application>
  <PresentationFormat>Ecrã Panorâmico</PresentationFormat>
  <Paragraphs>39</Paragraphs>
  <Slides>2</Slides>
  <Notes>0</Notes>
  <HiddenSlides>0</HiddenSlides>
  <MMClips>0</MMClips>
  <ScaleCrop>false</ScaleCrop>
  <HeadingPairs>
    <vt:vector size="4" baseType="variant">
      <vt:variant>
        <vt:lpstr>Tema</vt:lpstr>
      </vt:variant>
      <vt:variant>
        <vt:i4>1</vt:i4>
      </vt:variant>
      <vt:variant>
        <vt:lpstr>Títulos dos diapositivos</vt:lpstr>
      </vt:variant>
      <vt:variant>
        <vt:i4>2</vt:i4>
      </vt:variant>
    </vt:vector>
  </HeadingPairs>
  <TitlesOfParts>
    <vt:vector size="3" baseType="lpstr">
      <vt:lpstr>Office Theme</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José Miguel Sequeira</dc:creator>
  <cp:lastModifiedBy>Lara Gonçalves Carregã</cp:lastModifiedBy>
  <cp:revision>41</cp:revision>
  <dcterms:created xsi:type="dcterms:W3CDTF">2022-09-16T15:39:27Z</dcterms:created>
  <dcterms:modified xsi:type="dcterms:W3CDTF">2024-06-18T11:24:17Z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0x010100386F82233A5EE84898BE6ADC4A1896FD</vt:lpwstr>
  </property>
</Properties>
</file>