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1459" r:id="rId5"/>
    <p:sldId id="1487" r:id="rId6"/>
    <p:sldId id="1480" r:id="rId7"/>
    <p:sldId id="1475" r:id="rId8"/>
    <p:sldId id="1469" r:id="rId9"/>
    <p:sldId id="1481" r:id="rId10"/>
    <p:sldId id="1482" r:id="rId11"/>
    <p:sldId id="1483" r:id="rId12"/>
    <p:sldId id="1508" r:id="rId13"/>
    <p:sldId id="1461" r:id="rId14"/>
    <p:sldId id="1490" r:id="rId15"/>
    <p:sldId id="1491" r:id="rId16"/>
    <p:sldId id="1484" r:id="rId17"/>
    <p:sldId id="1492" r:id="rId18"/>
    <p:sldId id="1493" r:id="rId19"/>
    <p:sldId id="1488" r:id="rId20"/>
    <p:sldId id="1494" r:id="rId21"/>
    <p:sldId id="1489" r:id="rId22"/>
    <p:sldId id="1485" r:id="rId23"/>
    <p:sldId id="1495" r:id="rId24"/>
    <p:sldId id="1496" r:id="rId25"/>
    <p:sldId id="1497" r:id="rId26"/>
    <p:sldId id="1498" r:id="rId27"/>
    <p:sldId id="1499" r:id="rId28"/>
    <p:sldId id="1500" r:id="rId29"/>
    <p:sldId id="1501" r:id="rId30"/>
    <p:sldId id="1502" r:id="rId31"/>
    <p:sldId id="1503" r:id="rId32"/>
    <p:sldId id="1507" r:id="rId33"/>
    <p:sldId id="1504" r:id="rId34"/>
    <p:sldId id="1506" r:id="rId35"/>
    <p:sldId id="1505" r:id="rId36"/>
  </p:sldIdLst>
  <p:sldSz cx="12192000" cy="6858000"/>
  <p:notesSz cx="6797675" cy="9926638"/>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ção" id="{EF0C7B2E-3F70-4737-8419-2F88A7F66E61}">
          <p14:sldIdLst/>
        </p14:section>
        <p14:section name="Capas e Separadores" id="{1F13D805-E5E2-4831-8DD5-DB1C83968A02}">
          <p14:sldIdLst>
            <p14:sldId id="1459"/>
            <p14:sldId id="1487"/>
            <p14:sldId id="1480"/>
            <p14:sldId id="1475"/>
            <p14:sldId id="1469"/>
            <p14:sldId id="1481"/>
            <p14:sldId id="1482"/>
            <p14:sldId id="1483"/>
            <p14:sldId id="1508"/>
            <p14:sldId id="1461"/>
            <p14:sldId id="1490"/>
            <p14:sldId id="1491"/>
            <p14:sldId id="1484"/>
            <p14:sldId id="1492"/>
            <p14:sldId id="1493"/>
            <p14:sldId id="1488"/>
            <p14:sldId id="1494"/>
            <p14:sldId id="1489"/>
            <p14:sldId id="1485"/>
            <p14:sldId id="1495"/>
            <p14:sldId id="1496"/>
            <p14:sldId id="1497"/>
            <p14:sldId id="1498"/>
            <p14:sldId id="1499"/>
            <p14:sldId id="1500"/>
            <p14:sldId id="1501"/>
            <p14:sldId id="1502"/>
            <p14:sldId id="1503"/>
            <p14:sldId id="1507"/>
            <p14:sldId id="1504"/>
            <p14:sldId id="1506"/>
            <p14:sldId id="1505"/>
          </p14:sldIdLst>
        </p14:section>
        <p14:section name="Texto" id="{8B32355B-E7A3-424F-90AB-5588540102A0}">
          <p14:sldIdLst/>
        </p14:section>
        <p14:section name="Texto e Imagem" id="{E5B65DB9-883C-47AC-99FA-CF2FAB49892A}">
          <p14:sldIdLst/>
        </p14:section>
        <p14:section name="Gráficos e Tabelas" id="{37EA14A7-BB79-4EF3-95E3-32397CBFF921}">
          <p14:sldIdLst/>
        </p14:section>
        <p14:section name="ISCTE" id="{9F1512A9-8B6C-4926-B3E2-05FDC497B50F}">
          <p14:sldIdLst/>
        </p14:section>
        <p14:section name="Contactos" id="{A820F8B7-1610-437F-9D13-57A60463C47C}">
          <p14:sldIdLst/>
        </p14:section>
      </p14:sectionLst>
    </p:ext>
    <p:ext uri="{EFAFB233-063F-42B5-8137-9DF3F51BA10A}">
      <p15:sldGuideLst xmlns:p15="http://schemas.microsoft.com/office/powerpoint/2012/main">
        <p15:guide id="1" orient="horz" pos="2103" userDrawn="1">
          <p15:clr>
            <a:srgbClr val="A4A3A4"/>
          </p15:clr>
        </p15:guide>
        <p15:guide id="2" pos="461" userDrawn="1">
          <p15:clr>
            <a:srgbClr val="A4A3A4"/>
          </p15:clr>
        </p15:guide>
        <p15:guide id="3" orient="horz" pos="2341" userDrawn="1">
          <p15:clr>
            <a:srgbClr val="A4A3A4"/>
          </p15:clr>
        </p15:guide>
        <p15:guide id="4" orient="horz" pos="2487" userDrawn="1">
          <p15:clr>
            <a:srgbClr val="A4A3A4"/>
          </p15:clr>
        </p15:guide>
        <p15:guide id="5" orient="horz" pos="2840" userDrawn="1">
          <p15:clr>
            <a:srgbClr val="A4A3A4"/>
          </p15:clr>
        </p15:guide>
        <p15:guide id="6" orient="horz" pos="2907" userDrawn="1">
          <p15:clr>
            <a:srgbClr val="A4A3A4"/>
          </p15:clr>
        </p15:guide>
        <p15:guide id="7" orient="horz" pos="1774" userDrawn="1">
          <p15:clr>
            <a:srgbClr val="A4A3A4"/>
          </p15:clr>
        </p15:guide>
        <p15:guide id="8" orient="horz" pos="18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F18B00"/>
    <a:srgbClr val="0D28C2"/>
    <a:srgbClr val="E21F1B"/>
    <a:srgbClr val="8517AC"/>
    <a:srgbClr val="14BFB8"/>
    <a:srgbClr val="25B748"/>
    <a:srgbClr val="FB6A2A"/>
    <a:srgbClr val="F2F2F2"/>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856" autoAdjust="0"/>
    <p:restoredTop sz="92000" autoAdjust="0"/>
  </p:normalViewPr>
  <p:slideViewPr>
    <p:cSldViewPr snapToGrid="0">
      <p:cViewPr>
        <p:scale>
          <a:sx n="85" d="100"/>
          <a:sy n="85" d="100"/>
        </p:scale>
        <p:origin x="616" y="880"/>
      </p:cViewPr>
      <p:guideLst>
        <p:guide orient="horz" pos="2103"/>
        <p:guide pos="461"/>
        <p:guide orient="horz" pos="2341"/>
        <p:guide orient="horz" pos="2487"/>
        <p:guide orient="horz" pos="2840"/>
        <p:guide orient="horz" pos="2907"/>
        <p:guide orient="horz" pos="1774"/>
        <p:guide orient="horz" pos="187"/>
      </p:guideLst>
    </p:cSldViewPr>
  </p:slideViewPr>
  <p:notesTextViewPr>
    <p:cViewPr>
      <p:scale>
        <a:sx n="1" d="1"/>
        <a:sy n="1" d="1"/>
      </p:scale>
      <p:origin x="0" y="0"/>
    </p:cViewPr>
  </p:notesTextViewPr>
  <p:sorterViewPr>
    <p:cViewPr varScale="1">
      <p:scale>
        <a:sx n="1" d="1"/>
        <a:sy n="1" d="1"/>
      </p:scale>
      <p:origin x="0" y="-20371"/>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114559284808678"/>
          <c:y val="6.649292677548874E-3"/>
          <c:w val="0.64830048057873646"/>
          <c:h val="0.8205692076140555"/>
        </c:manualLayout>
      </c:layout>
      <c:doughnutChart>
        <c:varyColors val="1"/>
        <c:ser>
          <c:idx val="0"/>
          <c:order val="0"/>
          <c:tx>
            <c:strRef>
              <c:f>Sheet1!$B$1</c:f>
              <c:strCache>
                <c:ptCount val="1"/>
                <c:pt idx="0">
                  <c:v>Composição</c:v>
                </c:pt>
              </c:strCache>
            </c:strRef>
          </c:tx>
          <c:dPt>
            <c:idx val="0"/>
            <c:bubble3D val="0"/>
            <c:spPr>
              <a:solidFill>
                <a:schemeClr val="tx2"/>
              </a:solidFill>
              <a:ln w="19050">
                <a:solidFill>
                  <a:schemeClr val="lt1"/>
                </a:solidFill>
              </a:ln>
              <a:effectLst/>
            </c:spPr>
            <c:extLst>
              <c:ext xmlns:c16="http://schemas.microsoft.com/office/drawing/2014/chart" uri="{C3380CC4-5D6E-409C-BE32-E72D297353CC}">
                <c16:uniqueId val="{00000002-63D7-4057-9D6E-C2D67976E6E1}"/>
              </c:ext>
            </c:extLst>
          </c:dPt>
          <c:dPt>
            <c:idx val="1"/>
            <c:bubble3D val="0"/>
            <c:spPr>
              <a:solidFill>
                <a:schemeClr val="tx2">
                  <a:lumMod val="60000"/>
                  <a:lumOff val="40000"/>
                </a:schemeClr>
              </a:solidFill>
              <a:ln w="19050">
                <a:solidFill>
                  <a:schemeClr val="lt1"/>
                </a:solidFill>
              </a:ln>
              <a:effectLst/>
            </c:spPr>
            <c:extLst>
              <c:ext xmlns:c16="http://schemas.microsoft.com/office/drawing/2014/chart" uri="{C3380CC4-5D6E-409C-BE32-E72D297353CC}">
                <c16:uniqueId val="{00000003-63D7-4057-9D6E-C2D67976E6E1}"/>
              </c:ext>
            </c:extLst>
          </c:dPt>
          <c:dPt>
            <c:idx val="2"/>
            <c:bubble3D val="0"/>
            <c:spPr>
              <a:solidFill>
                <a:schemeClr val="tx2">
                  <a:lumMod val="40000"/>
                  <a:lumOff val="60000"/>
                </a:schemeClr>
              </a:solidFill>
              <a:ln w="19050">
                <a:solidFill>
                  <a:schemeClr val="lt1"/>
                </a:solidFill>
              </a:ln>
              <a:effectLst/>
            </c:spPr>
            <c:extLst>
              <c:ext xmlns:c16="http://schemas.microsoft.com/office/drawing/2014/chart" uri="{C3380CC4-5D6E-409C-BE32-E72D297353CC}">
                <c16:uniqueId val="{00000004-63D7-4057-9D6E-C2D67976E6E1}"/>
              </c:ext>
            </c:extLst>
          </c:dPt>
          <c:dPt>
            <c:idx val="3"/>
            <c:bubble3D val="0"/>
            <c:spPr>
              <a:solidFill>
                <a:schemeClr val="tx2">
                  <a:lumMod val="20000"/>
                  <a:lumOff val="80000"/>
                </a:schemeClr>
              </a:solidFill>
              <a:ln w="19050">
                <a:solidFill>
                  <a:schemeClr val="lt1"/>
                </a:solidFill>
              </a:ln>
              <a:effectLst/>
            </c:spPr>
            <c:extLst>
              <c:ext xmlns:c16="http://schemas.microsoft.com/office/drawing/2014/chart" uri="{C3380CC4-5D6E-409C-BE32-E72D297353CC}">
                <c16:uniqueId val="{00000005-63D7-4057-9D6E-C2D67976E6E1}"/>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pt-P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Docentes</c:v>
                </c:pt>
                <c:pt idx="1">
                  <c:v>Estudantes</c:v>
                </c:pt>
              </c:strCache>
            </c:strRef>
          </c:cat>
          <c:val>
            <c:numRef>
              <c:f>Sheet1!$B$2:$B$5</c:f>
              <c:numCache>
                <c:formatCode>0%</c:formatCode>
                <c:ptCount val="4"/>
                <c:pt idx="0">
                  <c:v>0.5</c:v>
                </c:pt>
                <c:pt idx="1">
                  <c:v>0.5</c:v>
                </c:pt>
              </c:numCache>
            </c:numRef>
          </c:val>
          <c:extLst>
            <c:ext xmlns:c16="http://schemas.microsoft.com/office/drawing/2014/chart" uri="{C3380CC4-5D6E-409C-BE32-E72D297353CC}">
              <c16:uniqueId val="{00000000-63D7-4057-9D6E-C2D67976E6E1}"/>
            </c:ext>
          </c:extLst>
        </c:ser>
        <c:dLbls>
          <c:showLegendKey val="0"/>
          <c:showVal val="0"/>
          <c:showCatName val="0"/>
          <c:showSerName val="0"/>
          <c:showPercent val="0"/>
          <c:showBubbleSize val="0"/>
          <c:showLeaderLines val="1"/>
        </c:dLbls>
        <c:firstSliceAng val="0"/>
        <c:holeSize val="52"/>
      </c:doughnut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t-P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t-P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11B9C40-70BB-46BF-8CAA-B837DD242B3A}" type="datetimeFigureOut">
              <a:rPr lang="en-GB" smtClean="0"/>
              <a:t>15/10/2026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CED0635-6481-41B4-98E5-A0B6D58B84C9}" type="slidenum">
              <a:rPr lang="en-GB" smtClean="0"/>
              <a:t>‹#›</a:t>
            </a:fld>
            <a:endParaRPr lang="en-GB"/>
          </a:p>
        </p:txBody>
      </p:sp>
    </p:spTree>
    <p:extLst>
      <p:ext uri="{BB962C8B-B14F-4D97-AF65-F5344CB8AC3E}">
        <p14:creationId xmlns:p14="http://schemas.microsoft.com/office/powerpoint/2010/main" val="3947199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ED0635-6481-41B4-98E5-A0B6D58B84C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2059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ED0635-6481-41B4-98E5-A0B6D58B84C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2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36238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6116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816367"/>
      </p:ext>
    </p:extLst>
  </p:cSld>
  <p:clrMap bg1="lt1" tx1="dk1" bg2="lt2" tx2="dk2" accent1="accent1" accent2="accent2" accent3="accent3" accent4="accent4" accent5="accent5" accent6="accent6" hlink="hlink" folHlink="folHlink"/>
  <p:sldLayoutIdLst>
    <p:sldLayoutId id="2147483649" r:id="rId1"/>
    <p:sldLayoutId id="214748367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1.wdp"/><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hyperlink" Target="mailto:presidente.cp@iscte-iul.pt" TargetMode="External"/><Relationship Id="rId4" Type="http://schemas.openxmlformats.org/officeDocument/2006/relationships/image" Target="../media/image2.png"/><Relationship Id="rId9" Type="http://schemas.openxmlformats.org/officeDocument/2006/relationships/hyperlink" Target="mailto:secretariado.cp@iscte-iul.p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hyperlink" Target="https://www.iscte-iul.pt/assets/files/2024/09/18/1726666663854_Booklet___Delegados_de_Turma_no_Iscte.pdf" TargetMode="External"/><Relationship Id="rId4" Type="http://schemas.openxmlformats.org/officeDocument/2006/relationships/hyperlink" Target="https://www.iscte-iul.pt/assets/files/2017/10/02/1506952125647_despacho_no_56___2016___normas_para_os_delegados_de_turma_0.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hyperlink" Target="https://www.iscte-iul.pt/conteudos/iscte/organizacao/rgaos-de-coordenacao/90/conselho-pedagogico" TargetMode="External"/><Relationship Id="rId3" Type="http://schemas.openxmlformats.org/officeDocument/2006/relationships/image" Target="../media/image16.png"/><Relationship Id="rId7" Type="http://schemas.openxmlformats.org/officeDocument/2006/relationships/hyperlink" Target="https://www.iscte-iul.pt/conteudos/iscte/organizacao/1403/rgaos-de-coordenacao" TargetMode="External"/><Relationship Id="rId2" Type="http://schemas.openxmlformats.org/officeDocument/2006/relationships/image" Target="../media/image17.svg"/><Relationship Id="rId1" Type="http://schemas.openxmlformats.org/officeDocument/2006/relationships/slideLayout" Target="../slideLayouts/slideLayout1.xml"/><Relationship Id="rId6" Type="http://schemas.openxmlformats.org/officeDocument/2006/relationships/hyperlink" Target="https://www.iscte-iul.pt/conteudos/iscte/3/organizacao" TargetMode="External"/><Relationship Id="rId5" Type="http://schemas.openxmlformats.org/officeDocument/2006/relationships/hyperlink" Target="https://www.iscte-iul.pt/conteudos/1/iscte" TargetMode="External"/><Relationship Id="rId10" Type="http://schemas.openxmlformats.org/officeDocument/2006/relationships/hyperlink" Target="https://www.iscte-iul.pt/conteudos/iscte/organizacao/rgaos-de-coordenacao/conselho-pedagogico/regulamentos/524/regulamentos-informacoes" TargetMode="External"/><Relationship Id="rId4" Type="http://schemas.microsoft.com/office/2007/relationships/hdphoto" Target="../media/hdphoto4.wdp"/><Relationship Id="rId9" Type="http://schemas.openxmlformats.org/officeDocument/2006/relationships/hyperlink" Target="https://www.iscte-iul.pt/conteudos/iscte/organizacao/rgaos-de-coordenacao/conselho-pedagogico/523/regulamentos" TargetMode="External"/></Relationships>
</file>

<file path=ppt/slides/_rels/slide2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100">
            <a:extLst>
              <a:ext uri="{FF2B5EF4-FFF2-40B4-BE49-F238E27FC236}">
                <a16:creationId xmlns:a16="http://schemas.microsoft.com/office/drawing/2014/main" id="{2E49BAA0-A95D-7104-84B7-9EE51F69A473}"/>
              </a:ext>
            </a:extLst>
          </p:cNvPr>
          <p:cNvSpPr/>
          <p:nvPr/>
        </p:nvSpPr>
        <p:spPr>
          <a:xfrm>
            <a:off x="-1" y="5801378"/>
            <a:ext cx="10287000" cy="1056622"/>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2" name="Rectangle 1">
            <a:extLst>
              <a:ext uri="{FF2B5EF4-FFF2-40B4-BE49-F238E27FC236}">
                <a16:creationId xmlns:a16="http://schemas.microsoft.com/office/drawing/2014/main" id="{0B03387A-A17D-421A-9C68-7CE7C002973F}"/>
              </a:ext>
            </a:extLst>
          </p:cNvPr>
          <p:cNvSpPr/>
          <p:nvPr/>
        </p:nvSpPr>
        <p:spPr>
          <a:xfrm>
            <a:off x="0" y="0"/>
            <a:ext cx="566928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grpSp>
        <p:nvGrpSpPr>
          <p:cNvPr id="78" name="Group 77">
            <a:extLst>
              <a:ext uri="{FF2B5EF4-FFF2-40B4-BE49-F238E27FC236}">
                <a16:creationId xmlns:a16="http://schemas.microsoft.com/office/drawing/2014/main" id="{07BD3805-2E45-93BE-1510-91BE7E245510}"/>
              </a:ext>
            </a:extLst>
          </p:cNvPr>
          <p:cNvGrpSpPr/>
          <p:nvPr/>
        </p:nvGrpSpPr>
        <p:grpSpPr>
          <a:xfrm>
            <a:off x="-1" y="1901535"/>
            <a:ext cx="5671595" cy="4956465"/>
            <a:chOff x="45917" y="2750820"/>
            <a:chExt cx="4507034" cy="3938743"/>
          </a:xfrm>
        </p:grpSpPr>
        <p:grpSp>
          <p:nvGrpSpPr>
            <p:cNvPr id="79" name="Group 78">
              <a:extLst>
                <a:ext uri="{FF2B5EF4-FFF2-40B4-BE49-F238E27FC236}">
                  <a16:creationId xmlns:a16="http://schemas.microsoft.com/office/drawing/2014/main" id="{6B017695-A5CC-8995-DC5C-A31244386264}"/>
                </a:ext>
              </a:extLst>
            </p:cNvPr>
            <p:cNvGrpSpPr/>
            <p:nvPr/>
          </p:nvGrpSpPr>
          <p:grpSpPr>
            <a:xfrm>
              <a:off x="45917" y="5524500"/>
              <a:ext cx="4507034" cy="1165063"/>
              <a:chOff x="-393221" y="-3361134"/>
              <a:chExt cx="6643632" cy="1717371"/>
            </a:xfrm>
            <a:solidFill>
              <a:schemeClr val="bg1">
                <a:alpha val="7000"/>
              </a:schemeClr>
            </a:solidFill>
          </p:grpSpPr>
          <p:sp>
            <p:nvSpPr>
              <p:cNvPr id="94" name="Freeform: Shape 93">
                <a:extLst>
                  <a:ext uri="{FF2B5EF4-FFF2-40B4-BE49-F238E27FC236}">
                    <a16:creationId xmlns:a16="http://schemas.microsoft.com/office/drawing/2014/main" id="{BCB20BBA-28B6-6259-D9BC-731EA59CBC5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Freeform: Shape 94">
                <a:extLst>
                  <a:ext uri="{FF2B5EF4-FFF2-40B4-BE49-F238E27FC236}">
                    <a16:creationId xmlns:a16="http://schemas.microsoft.com/office/drawing/2014/main" id="{E271EA07-113E-5D37-49A6-7F69583B4430}"/>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reeform: Shape 95">
                <a:extLst>
                  <a:ext uri="{FF2B5EF4-FFF2-40B4-BE49-F238E27FC236}">
                    <a16:creationId xmlns:a16="http://schemas.microsoft.com/office/drawing/2014/main" id="{E5C8391E-ECC7-00AB-4052-E73B46F9ED7A}"/>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Freeform: Shape 96">
                <a:extLst>
                  <a:ext uri="{FF2B5EF4-FFF2-40B4-BE49-F238E27FC236}">
                    <a16:creationId xmlns:a16="http://schemas.microsoft.com/office/drawing/2014/main" id="{A24D0D44-8C05-25F6-52CB-F9DB1722EC30}"/>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Freeform: Shape 97">
                <a:extLst>
                  <a:ext uri="{FF2B5EF4-FFF2-40B4-BE49-F238E27FC236}">
                    <a16:creationId xmlns:a16="http://schemas.microsoft.com/office/drawing/2014/main" id="{E312DC03-27D0-CE67-068F-4F8E85ED1CF0}"/>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Freeform: Shape 98">
                <a:extLst>
                  <a:ext uri="{FF2B5EF4-FFF2-40B4-BE49-F238E27FC236}">
                    <a16:creationId xmlns:a16="http://schemas.microsoft.com/office/drawing/2014/main" id="{3281599C-1AC9-9B85-430C-94B95E1ED1F6}"/>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0" name="Group 79">
              <a:extLst>
                <a:ext uri="{FF2B5EF4-FFF2-40B4-BE49-F238E27FC236}">
                  <a16:creationId xmlns:a16="http://schemas.microsoft.com/office/drawing/2014/main" id="{A6A0CFC3-51F2-39C7-0819-FBF94F4007B3}"/>
                </a:ext>
              </a:extLst>
            </p:cNvPr>
            <p:cNvGrpSpPr/>
            <p:nvPr/>
          </p:nvGrpSpPr>
          <p:grpSpPr>
            <a:xfrm>
              <a:off x="45917" y="4137660"/>
              <a:ext cx="4507034" cy="1165063"/>
              <a:chOff x="-393221" y="-3361134"/>
              <a:chExt cx="6643632" cy="1717371"/>
            </a:xfrm>
            <a:solidFill>
              <a:schemeClr val="bg1">
                <a:alpha val="3000"/>
              </a:schemeClr>
            </a:solidFill>
          </p:grpSpPr>
          <p:sp>
            <p:nvSpPr>
              <p:cNvPr id="88" name="Freeform: Shape 87">
                <a:extLst>
                  <a:ext uri="{FF2B5EF4-FFF2-40B4-BE49-F238E27FC236}">
                    <a16:creationId xmlns:a16="http://schemas.microsoft.com/office/drawing/2014/main" id="{FF701A4E-D4EE-A6B0-5713-083A3ED3AAFA}"/>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Shape 88">
                <a:extLst>
                  <a:ext uri="{FF2B5EF4-FFF2-40B4-BE49-F238E27FC236}">
                    <a16:creationId xmlns:a16="http://schemas.microsoft.com/office/drawing/2014/main" id="{ACB1838E-FF75-8EC1-70E1-14CBE4B70084}"/>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Freeform: Shape 89">
                <a:extLst>
                  <a:ext uri="{FF2B5EF4-FFF2-40B4-BE49-F238E27FC236}">
                    <a16:creationId xmlns:a16="http://schemas.microsoft.com/office/drawing/2014/main" id="{FDCFBCEE-F464-00F1-FB4E-4B3978DAE53C}"/>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Freeform: Shape 90">
                <a:extLst>
                  <a:ext uri="{FF2B5EF4-FFF2-40B4-BE49-F238E27FC236}">
                    <a16:creationId xmlns:a16="http://schemas.microsoft.com/office/drawing/2014/main" id="{1360B4F5-727B-61EC-CE47-BB24140E3C21}"/>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Shape 91">
                <a:extLst>
                  <a:ext uri="{FF2B5EF4-FFF2-40B4-BE49-F238E27FC236}">
                    <a16:creationId xmlns:a16="http://schemas.microsoft.com/office/drawing/2014/main" id="{29EE9141-96DD-9EB6-7A1C-BDC2A7535BCE}"/>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Shape 92">
                <a:extLst>
                  <a:ext uri="{FF2B5EF4-FFF2-40B4-BE49-F238E27FC236}">
                    <a16:creationId xmlns:a16="http://schemas.microsoft.com/office/drawing/2014/main" id="{0DD9402D-2C22-9C3C-97DA-FD854C47BBC2}"/>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1" name="Group 80">
              <a:extLst>
                <a:ext uri="{FF2B5EF4-FFF2-40B4-BE49-F238E27FC236}">
                  <a16:creationId xmlns:a16="http://schemas.microsoft.com/office/drawing/2014/main" id="{EF55FBA4-1A6C-B7DB-E11A-6904345F5FA6}"/>
                </a:ext>
              </a:extLst>
            </p:cNvPr>
            <p:cNvGrpSpPr/>
            <p:nvPr/>
          </p:nvGrpSpPr>
          <p:grpSpPr>
            <a:xfrm>
              <a:off x="45917" y="2750820"/>
              <a:ext cx="4507034" cy="1165063"/>
              <a:chOff x="-393221" y="-3361134"/>
              <a:chExt cx="6643632" cy="1717371"/>
            </a:xfrm>
            <a:solidFill>
              <a:schemeClr val="bg1">
                <a:alpha val="2000"/>
              </a:schemeClr>
            </a:solidFill>
          </p:grpSpPr>
          <p:sp>
            <p:nvSpPr>
              <p:cNvPr id="82" name="Freeform: Shape 81">
                <a:extLst>
                  <a:ext uri="{FF2B5EF4-FFF2-40B4-BE49-F238E27FC236}">
                    <a16:creationId xmlns:a16="http://schemas.microsoft.com/office/drawing/2014/main" id="{93AE7946-1B13-5538-EE00-CAD1BB8E2FD4}"/>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Shape 82">
                <a:extLst>
                  <a:ext uri="{FF2B5EF4-FFF2-40B4-BE49-F238E27FC236}">
                    <a16:creationId xmlns:a16="http://schemas.microsoft.com/office/drawing/2014/main" id="{9227C339-8F8D-8CF7-B3CF-34264BD706C0}"/>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Shape 83">
                <a:extLst>
                  <a:ext uri="{FF2B5EF4-FFF2-40B4-BE49-F238E27FC236}">
                    <a16:creationId xmlns:a16="http://schemas.microsoft.com/office/drawing/2014/main" id="{4F51DB68-C5D4-DD13-9C11-C5DA4440AD1A}"/>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Shape 84">
                <a:extLst>
                  <a:ext uri="{FF2B5EF4-FFF2-40B4-BE49-F238E27FC236}">
                    <a16:creationId xmlns:a16="http://schemas.microsoft.com/office/drawing/2014/main" id="{C2C684B8-F09B-E3C1-1C7C-F420A80D3EF7}"/>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Shape 85">
                <a:extLst>
                  <a:ext uri="{FF2B5EF4-FFF2-40B4-BE49-F238E27FC236}">
                    <a16:creationId xmlns:a16="http://schemas.microsoft.com/office/drawing/2014/main" id="{2159E837-99F5-105D-8CB6-5E4FA914AFAA}"/>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Shape 86">
                <a:extLst>
                  <a:ext uri="{FF2B5EF4-FFF2-40B4-BE49-F238E27FC236}">
                    <a16:creationId xmlns:a16="http://schemas.microsoft.com/office/drawing/2014/main" id="{85F9FEB9-495E-DDA4-D832-C09CFD65662C}"/>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52" name="Group 51">
            <a:extLst>
              <a:ext uri="{FF2B5EF4-FFF2-40B4-BE49-F238E27FC236}">
                <a16:creationId xmlns:a16="http://schemas.microsoft.com/office/drawing/2014/main" id="{B9EF4EA3-91F7-48D8-865B-44BCDECFD8E5}"/>
              </a:ext>
            </a:extLst>
          </p:cNvPr>
          <p:cNvGrpSpPr/>
          <p:nvPr/>
        </p:nvGrpSpPr>
        <p:grpSpPr>
          <a:xfrm>
            <a:off x="6122139" y="6152288"/>
            <a:ext cx="3646790" cy="401099"/>
            <a:chOff x="6249564" y="5928596"/>
            <a:chExt cx="5241397" cy="576485"/>
          </a:xfrm>
        </p:grpSpPr>
        <p:grpSp>
          <p:nvGrpSpPr>
            <p:cNvPr id="32" name="Group 31">
              <a:extLst>
                <a:ext uri="{FF2B5EF4-FFF2-40B4-BE49-F238E27FC236}">
                  <a16:creationId xmlns:a16="http://schemas.microsoft.com/office/drawing/2014/main" id="{4E060522-DFD4-4FE8-90C1-69CF24259014}"/>
                </a:ext>
              </a:extLst>
            </p:cNvPr>
            <p:cNvGrpSpPr/>
            <p:nvPr/>
          </p:nvGrpSpPr>
          <p:grpSpPr>
            <a:xfrm>
              <a:off x="6249564" y="5928596"/>
              <a:ext cx="5241397" cy="576485"/>
              <a:chOff x="9215275" y="8296656"/>
              <a:chExt cx="3693112" cy="406194"/>
            </a:xfrm>
          </p:grpSpPr>
          <p:pic>
            <p:nvPicPr>
              <p:cNvPr id="37" name="Picture 36">
                <a:extLst>
                  <a:ext uri="{FF2B5EF4-FFF2-40B4-BE49-F238E27FC236}">
                    <a16:creationId xmlns:a16="http://schemas.microsoft.com/office/drawing/2014/main" id="{E4EBAD29-7A8F-4530-882C-A1BC3A9F9431}"/>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739755" y="8374526"/>
                <a:ext cx="809349" cy="246678"/>
              </a:xfrm>
              <a:prstGeom prst="rect">
                <a:avLst/>
              </a:prstGeom>
            </p:spPr>
          </p:pic>
          <p:pic>
            <p:nvPicPr>
              <p:cNvPr id="34" name="Picture 2" descr="Modelos para Download - POISE">
                <a:extLst>
                  <a:ext uri="{FF2B5EF4-FFF2-40B4-BE49-F238E27FC236}">
                    <a16:creationId xmlns:a16="http://schemas.microsoft.com/office/drawing/2014/main" id="{6A3D8790-8730-45E9-B4B5-4FB6E60BFEE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2558"/>
              <a:stretch/>
            </p:blipFill>
            <p:spPr bwMode="auto">
              <a:xfrm>
                <a:off x="11874370" y="8356305"/>
                <a:ext cx="490265" cy="31405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descr="Graphical user interface, application&#10;&#10;Description automatically generated">
                <a:extLst>
                  <a:ext uri="{FF2B5EF4-FFF2-40B4-BE49-F238E27FC236}">
                    <a16:creationId xmlns:a16="http://schemas.microsoft.com/office/drawing/2014/main" id="{D8593614-DC0E-484F-B94E-1585A98AB7EA}"/>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l="38125" t="43333" r="37250" b="42889"/>
              <a:stretch/>
            </p:blipFill>
            <p:spPr>
              <a:xfrm>
                <a:off x="9215275" y="8296656"/>
                <a:ext cx="1290649" cy="406194"/>
              </a:xfrm>
              <a:prstGeom prst="rect">
                <a:avLst/>
              </a:prstGeom>
            </p:spPr>
          </p:pic>
          <p:pic>
            <p:nvPicPr>
              <p:cNvPr id="39" name="Picture 2" descr="Modelos para Download - POISE">
                <a:extLst>
                  <a:ext uri="{FF2B5EF4-FFF2-40B4-BE49-F238E27FC236}">
                    <a16:creationId xmlns:a16="http://schemas.microsoft.com/office/drawing/2014/main" id="{D90C6227-3DEC-45E4-9CA5-88D3C416BFBE}"/>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l="48320"/>
              <a:stretch/>
            </p:blipFill>
            <p:spPr bwMode="auto">
              <a:xfrm>
                <a:off x="12374328" y="8356305"/>
                <a:ext cx="534059" cy="314053"/>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48" name="Straight Connector 47">
              <a:extLst>
                <a:ext uri="{FF2B5EF4-FFF2-40B4-BE49-F238E27FC236}">
                  <a16:creationId xmlns:a16="http://schemas.microsoft.com/office/drawing/2014/main" id="{71AAF79D-17A8-43B6-8332-7E6371BDA345}"/>
                </a:ext>
              </a:extLst>
            </p:cNvPr>
            <p:cNvCxnSpPr>
              <a:cxnSpLocks/>
            </p:cNvCxnSpPr>
            <p:nvPr/>
          </p:nvCxnSpPr>
          <p:spPr>
            <a:xfrm>
              <a:off x="8183880" y="6013712"/>
              <a:ext cx="0" cy="4198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8B7D946-578A-4857-94B3-F7E0D0694917}"/>
                </a:ext>
              </a:extLst>
            </p:cNvPr>
            <p:cNvCxnSpPr>
              <a:cxnSpLocks/>
            </p:cNvCxnSpPr>
            <p:nvPr/>
          </p:nvCxnSpPr>
          <p:spPr>
            <a:xfrm>
              <a:off x="9784080" y="6013712"/>
              <a:ext cx="0" cy="4198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A4926F02-AC2A-4F32-B107-2C3E703E6F93}"/>
              </a:ext>
            </a:extLst>
          </p:cNvPr>
          <p:cNvSpPr txBox="1"/>
          <p:nvPr/>
        </p:nvSpPr>
        <p:spPr>
          <a:xfrm>
            <a:off x="769854" y="2156595"/>
            <a:ext cx="4807986"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000" b="1" dirty="0">
                <a:solidFill>
                  <a:prstClr val="white"/>
                </a:solidFill>
                <a:latin typeface="Century Gothic" panose="020F0302020204030204"/>
                <a:ea typeface="Verdana" panose="020B0604030504040204" pitchFamily="34" charset="0"/>
                <a:sym typeface="Zilla Slab Light"/>
              </a:rPr>
              <a:t>Conselho Pedagógico</a:t>
            </a:r>
            <a:endParaRPr kumimoji="0" lang="pt-BR" sz="4000" b="1" i="0" u="none" strike="noStrike" kern="1200" cap="none" spc="0" normalizeH="0" baseline="0" noProof="0" dirty="0">
              <a:ln>
                <a:noFill/>
              </a:ln>
              <a:solidFill>
                <a:prstClr val="white"/>
              </a:solidFill>
              <a:effectLst/>
              <a:uLnTx/>
              <a:uFillTx/>
              <a:latin typeface="Century Gothic" panose="020F0302020204030204"/>
              <a:ea typeface="Verdana" panose="020B0604030504040204" pitchFamily="34" charset="0"/>
              <a:cs typeface="+mn-cs"/>
              <a:sym typeface="Zilla Slab Light"/>
            </a:endParaRPr>
          </a:p>
        </p:txBody>
      </p:sp>
      <p:sp>
        <p:nvSpPr>
          <p:cNvPr id="40" name="Freeform: Shape 39">
            <a:extLst>
              <a:ext uri="{FF2B5EF4-FFF2-40B4-BE49-F238E27FC236}">
                <a16:creationId xmlns:a16="http://schemas.microsoft.com/office/drawing/2014/main" id="{A05E967D-68BF-4768-8D63-32B3E9FB2A8B}"/>
              </a:ext>
            </a:extLst>
          </p:cNvPr>
          <p:cNvSpPr/>
          <p:nvPr/>
        </p:nvSpPr>
        <p:spPr>
          <a:xfrm rot="5400000">
            <a:off x="185106" y="2160088"/>
            <a:ext cx="253346" cy="623562"/>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solidFill>
            <a:schemeClr val="bg1"/>
          </a:solid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nvGrpSpPr>
          <p:cNvPr id="27" name="Group 26">
            <a:extLst>
              <a:ext uri="{FF2B5EF4-FFF2-40B4-BE49-F238E27FC236}">
                <a16:creationId xmlns:a16="http://schemas.microsoft.com/office/drawing/2014/main" id="{6244E048-18B0-07F2-ECD3-AE10E5B3BADF}"/>
              </a:ext>
            </a:extLst>
          </p:cNvPr>
          <p:cNvGrpSpPr/>
          <p:nvPr/>
        </p:nvGrpSpPr>
        <p:grpSpPr>
          <a:xfrm>
            <a:off x="926523" y="920128"/>
            <a:ext cx="2460721" cy="389546"/>
            <a:chOff x="9261506" y="6215606"/>
            <a:chExt cx="2641712" cy="418198"/>
          </a:xfrm>
          <a:solidFill>
            <a:schemeClr val="bg1"/>
          </a:solidFill>
        </p:grpSpPr>
        <p:sp>
          <p:nvSpPr>
            <p:cNvPr id="28" name="Freeform: Shape 27">
              <a:extLst>
                <a:ext uri="{FF2B5EF4-FFF2-40B4-BE49-F238E27FC236}">
                  <a16:creationId xmlns:a16="http://schemas.microsoft.com/office/drawing/2014/main" id="{D360B360-8544-2F3C-3326-977BF71F0725}"/>
                </a:ext>
              </a:extLst>
            </p:cNvPr>
            <p:cNvSpPr/>
            <p:nvPr/>
          </p:nvSpPr>
          <p:spPr>
            <a:xfrm>
              <a:off x="11069947" y="6288577"/>
              <a:ext cx="14904" cy="80423"/>
            </a:xfrm>
            <a:custGeom>
              <a:avLst/>
              <a:gdLst>
                <a:gd name="connsiteX0" fmla="*/ 0 w 14904"/>
                <a:gd name="connsiteY0" fmla="*/ 0 h 80423"/>
                <a:gd name="connsiteX1" fmla="*/ 14905 w 14904"/>
                <a:gd name="connsiteY1" fmla="*/ 0 h 80423"/>
                <a:gd name="connsiteX2" fmla="*/ 14905 w 14904"/>
                <a:gd name="connsiteY2" fmla="*/ 80423 h 80423"/>
                <a:gd name="connsiteX3" fmla="*/ 0 w 14904"/>
                <a:gd name="connsiteY3" fmla="*/ 80423 h 80423"/>
              </a:gdLst>
              <a:ahLst/>
              <a:cxnLst>
                <a:cxn ang="0">
                  <a:pos x="connsiteX0" y="connsiteY0"/>
                </a:cxn>
                <a:cxn ang="0">
                  <a:pos x="connsiteX1" y="connsiteY1"/>
                </a:cxn>
                <a:cxn ang="0">
                  <a:pos x="connsiteX2" y="connsiteY2"/>
                </a:cxn>
                <a:cxn ang="0">
                  <a:pos x="connsiteX3" y="connsiteY3"/>
                </a:cxn>
              </a:cxnLst>
              <a:rect l="l" t="t" r="r" b="b"/>
              <a:pathLst>
                <a:path w="14904" h="80423">
                  <a:moveTo>
                    <a:pt x="0" y="0"/>
                  </a:moveTo>
                  <a:lnTo>
                    <a:pt x="14905" y="0"/>
                  </a:lnTo>
                  <a:lnTo>
                    <a:pt x="14905" y="80423"/>
                  </a:lnTo>
                  <a:lnTo>
                    <a:pt x="0" y="8042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5810468E-8FAD-8280-F632-48820ECAED8A}"/>
                </a:ext>
              </a:extLst>
            </p:cNvPr>
            <p:cNvSpPr/>
            <p:nvPr/>
          </p:nvSpPr>
          <p:spPr>
            <a:xfrm>
              <a:off x="11103793" y="6288577"/>
              <a:ext cx="62103" cy="80423"/>
            </a:xfrm>
            <a:custGeom>
              <a:avLst/>
              <a:gdLst>
                <a:gd name="connsiteX0" fmla="*/ 48751 w 62103"/>
                <a:gd name="connsiteY0" fmla="*/ 80423 h 80423"/>
                <a:gd name="connsiteX1" fmla="*/ 13663 w 62103"/>
                <a:gd name="connsiteY1" fmla="*/ 24220 h 80423"/>
                <a:gd name="connsiteX2" fmla="*/ 14594 w 62103"/>
                <a:gd name="connsiteY2" fmla="*/ 80423 h 80423"/>
                <a:gd name="connsiteX3" fmla="*/ 0 w 62103"/>
                <a:gd name="connsiteY3" fmla="*/ 80423 h 80423"/>
                <a:gd name="connsiteX4" fmla="*/ 0 w 62103"/>
                <a:gd name="connsiteY4" fmla="*/ 0 h 80423"/>
                <a:gd name="connsiteX5" fmla="*/ 13352 w 62103"/>
                <a:gd name="connsiteY5" fmla="*/ 0 h 80423"/>
                <a:gd name="connsiteX6" fmla="*/ 49061 w 62103"/>
                <a:gd name="connsiteY6" fmla="*/ 56824 h 80423"/>
                <a:gd name="connsiteX7" fmla="*/ 47198 w 62103"/>
                <a:gd name="connsiteY7" fmla="*/ 0 h 80423"/>
                <a:gd name="connsiteX8" fmla="*/ 62103 w 62103"/>
                <a:gd name="connsiteY8" fmla="*/ 0 h 80423"/>
                <a:gd name="connsiteX9" fmla="*/ 62103 w 62103"/>
                <a:gd name="connsiteY9" fmla="*/ 80423 h 80423"/>
                <a:gd name="connsiteX10" fmla="*/ 48751 w 62103"/>
                <a:gd name="connsiteY10" fmla="*/ 80423 h 8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03" h="80423">
                  <a:moveTo>
                    <a:pt x="48751" y="80423"/>
                  </a:moveTo>
                  <a:lnTo>
                    <a:pt x="13663" y="24220"/>
                  </a:lnTo>
                  <a:lnTo>
                    <a:pt x="14594" y="80423"/>
                  </a:lnTo>
                  <a:lnTo>
                    <a:pt x="0" y="80423"/>
                  </a:lnTo>
                  <a:lnTo>
                    <a:pt x="0" y="0"/>
                  </a:lnTo>
                  <a:lnTo>
                    <a:pt x="13352" y="0"/>
                  </a:lnTo>
                  <a:lnTo>
                    <a:pt x="49061" y="56824"/>
                  </a:lnTo>
                  <a:lnTo>
                    <a:pt x="47198" y="0"/>
                  </a:lnTo>
                  <a:lnTo>
                    <a:pt x="62103" y="0"/>
                  </a:lnTo>
                  <a:lnTo>
                    <a:pt x="62103" y="80423"/>
                  </a:lnTo>
                  <a:lnTo>
                    <a:pt x="48751" y="8042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555666E4-02EC-BBD3-7C15-D3E28784B5FB}"/>
                </a:ext>
              </a:extLst>
            </p:cNvPr>
            <p:cNvSpPr/>
            <p:nvPr/>
          </p:nvSpPr>
          <p:spPr>
            <a:xfrm>
              <a:off x="11178007" y="6286233"/>
              <a:ext cx="69281" cy="84961"/>
            </a:xfrm>
            <a:custGeom>
              <a:avLst/>
              <a:gdLst>
                <a:gd name="connsiteX0" fmla="*/ 61468 w 69281"/>
                <a:gd name="connsiteY0" fmla="*/ 76536 h 84961"/>
                <a:gd name="connsiteX1" fmla="*/ 35074 w 69281"/>
                <a:gd name="connsiteY1" fmla="*/ 84920 h 84961"/>
                <a:gd name="connsiteX2" fmla="*/ 4022 w 69281"/>
                <a:gd name="connsiteY2" fmla="*/ 72809 h 84961"/>
                <a:gd name="connsiteX3" fmla="*/ -14 w 69281"/>
                <a:gd name="connsiteY3" fmla="*/ 67531 h 84961"/>
                <a:gd name="connsiteX4" fmla="*/ 12717 w 69281"/>
                <a:gd name="connsiteY4" fmla="*/ 58836 h 84961"/>
                <a:gd name="connsiteX5" fmla="*/ 43769 w 69281"/>
                <a:gd name="connsiteY5" fmla="*/ 70325 h 84961"/>
                <a:gd name="connsiteX6" fmla="*/ 53084 w 69281"/>
                <a:gd name="connsiteY6" fmla="*/ 60389 h 84961"/>
                <a:gd name="connsiteX7" fmla="*/ 53084 w 69281"/>
                <a:gd name="connsiteY7" fmla="*/ 55421 h 84961"/>
                <a:gd name="connsiteX8" fmla="*/ 38800 w 69281"/>
                <a:gd name="connsiteY8" fmla="*/ 49831 h 84961"/>
                <a:gd name="connsiteX9" fmla="*/ 29485 w 69281"/>
                <a:gd name="connsiteY9" fmla="*/ 47658 h 84961"/>
                <a:gd name="connsiteX10" fmla="*/ 17064 w 69281"/>
                <a:gd name="connsiteY10" fmla="*/ 43932 h 84961"/>
                <a:gd name="connsiteX11" fmla="*/ 5575 w 69281"/>
                <a:gd name="connsiteY11" fmla="*/ 25301 h 84961"/>
                <a:gd name="connsiteX12" fmla="*/ 8680 w 69281"/>
                <a:gd name="connsiteY12" fmla="*/ 13501 h 84961"/>
                <a:gd name="connsiteX13" fmla="*/ 37558 w 69281"/>
                <a:gd name="connsiteY13" fmla="*/ 149 h 84961"/>
                <a:gd name="connsiteX14" fmla="*/ 68610 w 69281"/>
                <a:gd name="connsiteY14" fmla="*/ 16606 h 84961"/>
                <a:gd name="connsiteX15" fmla="*/ 56189 w 69281"/>
                <a:gd name="connsiteY15" fmla="*/ 25611 h 84961"/>
                <a:gd name="connsiteX16" fmla="*/ 35385 w 69281"/>
                <a:gd name="connsiteY16" fmla="*/ 13812 h 84961"/>
                <a:gd name="connsiteX17" fmla="*/ 21101 w 69281"/>
                <a:gd name="connsiteY17" fmla="*/ 20022 h 84961"/>
                <a:gd name="connsiteX18" fmla="*/ 21101 w 69281"/>
                <a:gd name="connsiteY18" fmla="*/ 23438 h 84961"/>
                <a:gd name="connsiteX19" fmla="*/ 21101 w 69281"/>
                <a:gd name="connsiteY19" fmla="*/ 27164 h 84961"/>
                <a:gd name="connsiteX20" fmla="*/ 34764 w 69281"/>
                <a:gd name="connsiteY20" fmla="*/ 33063 h 84961"/>
                <a:gd name="connsiteX21" fmla="*/ 43147 w 69281"/>
                <a:gd name="connsiteY21" fmla="*/ 34927 h 84961"/>
                <a:gd name="connsiteX22" fmla="*/ 64573 w 69281"/>
                <a:gd name="connsiteY22" fmla="*/ 45174 h 84961"/>
                <a:gd name="connsiteX23" fmla="*/ 69231 w 69281"/>
                <a:gd name="connsiteY23" fmla="*/ 58836 h 84961"/>
                <a:gd name="connsiteX24" fmla="*/ 61468 w 69281"/>
                <a:gd name="connsiteY24" fmla="*/ 76536 h 84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281" h="84961">
                  <a:moveTo>
                    <a:pt x="61468" y="76536"/>
                  </a:moveTo>
                  <a:cubicBezTo>
                    <a:pt x="53820" y="82134"/>
                    <a:pt x="44551" y="85078"/>
                    <a:pt x="35074" y="84920"/>
                  </a:cubicBezTo>
                  <a:cubicBezTo>
                    <a:pt x="23507" y="85274"/>
                    <a:pt x="12295" y="80902"/>
                    <a:pt x="4022" y="72809"/>
                  </a:cubicBezTo>
                  <a:cubicBezTo>
                    <a:pt x="2507" y="71185"/>
                    <a:pt x="1156" y="69419"/>
                    <a:pt x="-14" y="67531"/>
                  </a:cubicBezTo>
                  <a:lnTo>
                    <a:pt x="12717" y="58836"/>
                  </a:lnTo>
                  <a:cubicBezTo>
                    <a:pt x="19992" y="68326"/>
                    <a:pt x="32068" y="72794"/>
                    <a:pt x="43769" y="70325"/>
                  </a:cubicBezTo>
                  <a:cubicBezTo>
                    <a:pt x="43769" y="70325"/>
                    <a:pt x="53084" y="67841"/>
                    <a:pt x="53084" y="60389"/>
                  </a:cubicBezTo>
                  <a:cubicBezTo>
                    <a:pt x="53568" y="58768"/>
                    <a:pt x="53568" y="57042"/>
                    <a:pt x="53084" y="55421"/>
                  </a:cubicBezTo>
                  <a:cubicBezTo>
                    <a:pt x="50289" y="51694"/>
                    <a:pt x="42837" y="50763"/>
                    <a:pt x="38800" y="49831"/>
                  </a:cubicBezTo>
                  <a:lnTo>
                    <a:pt x="29485" y="47658"/>
                  </a:lnTo>
                  <a:cubicBezTo>
                    <a:pt x="25206" y="46934"/>
                    <a:pt x="21036" y="45683"/>
                    <a:pt x="17064" y="43932"/>
                  </a:cubicBezTo>
                  <a:cubicBezTo>
                    <a:pt x="9907" y="40516"/>
                    <a:pt x="5414" y="33228"/>
                    <a:pt x="5575" y="25301"/>
                  </a:cubicBezTo>
                  <a:cubicBezTo>
                    <a:pt x="5587" y="21168"/>
                    <a:pt x="6656" y="17106"/>
                    <a:pt x="8680" y="13501"/>
                  </a:cubicBezTo>
                  <a:cubicBezTo>
                    <a:pt x="15120" y="4083"/>
                    <a:pt x="26209" y="-1043"/>
                    <a:pt x="37558" y="149"/>
                  </a:cubicBezTo>
                  <a:cubicBezTo>
                    <a:pt x="49982" y="211"/>
                    <a:pt x="61583" y="6362"/>
                    <a:pt x="68610" y="16606"/>
                  </a:cubicBezTo>
                  <a:lnTo>
                    <a:pt x="56189" y="25611"/>
                  </a:lnTo>
                  <a:cubicBezTo>
                    <a:pt x="52010" y="18094"/>
                    <a:pt x="43980" y="13541"/>
                    <a:pt x="35385" y="13812"/>
                  </a:cubicBezTo>
                  <a:cubicBezTo>
                    <a:pt x="35385" y="13812"/>
                    <a:pt x="24517" y="13812"/>
                    <a:pt x="21101" y="20022"/>
                  </a:cubicBezTo>
                  <a:cubicBezTo>
                    <a:pt x="20824" y="21143"/>
                    <a:pt x="20824" y="22317"/>
                    <a:pt x="21101" y="23438"/>
                  </a:cubicBezTo>
                  <a:cubicBezTo>
                    <a:pt x="20647" y="24639"/>
                    <a:pt x="20647" y="25962"/>
                    <a:pt x="21101" y="27164"/>
                  </a:cubicBezTo>
                  <a:cubicBezTo>
                    <a:pt x="22964" y="30579"/>
                    <a:pt x="27311" y="31511"/>
                    <a:pt x="34764" y="33063"/>
                  </a:cubicBezTo>
                  <a:lnTo>
                    <a:pt x="43147" y="34927"/>
                  </a:lnTo>
                  <a:cubicBezTo>
                    <a:pt x="51168" y="36079"/>
                    <a:pt x="58642" y="39653"/>
                    <a:pt x="64573" y="45174"/>
                  </a:cubicBezTo>
                  <a:cubicBezTo>
                    <a:pt x="67868" y="48934"/>
                    <a:pt x="69541" y="53846"/>
                    <a:pt x="69231" y="58836"/>
                  </a:cubicBezTo>
                  <a:cubicBezTo>
                    <a:pt x="69504" y="65618"/>
                    <a:pt x="66641" y="72145"/>
                    <a:pt x="61468" y="76536"/>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5FE88AEE-DD89-1F82-3963-94F5098F8E81}"/>
                </a:ext>
              </a:extLst>
            </p:cNvPr>
            <p:cNvSpPr/>
            <p:nvPr/>
          </p:nvSpPr>
          <p:spPr>
            <a:xfrm>
              <a:off x="11253772" y="6288577"/>
              <a:ext cx="58997" cy="80423"/>
            </a:xfrm>
            <a:custGeom>
              <a:avLst/>
              <a:gdLst>
                <a:gd name="connsiteX0" fmla="*/ 36641 w 58997"/>
                <a:gd name="connsiteY0" fmla="*/ 13663 h 80423"/>
                <a:gd name="connsiteX1" fmla="*/ 36641 w 58997"/>
                <a:gd name="connsiteY1" fmla="*/ 80423 h 80423"/>
                <a:gd name="connsiteX2" fmla="*/ 21736 w 58997"/>
                <a:gd name="connsiteY2" fmla="*/ 80423 h 80423"/>
                <a:gd name="connsiteX3" fmla="*/ 21736 w 58997"/>
                <a:gd name="connsiteY3" fmla="*/ 13663 h 80423"/>
                <a:gd name="connsiteX4" fmla="*/ 0 w 58997"/>
                <a:gd name="connsiteY4" fmla="*/ 13663 h 80423"/>
                <a:gd name="connsiteX5" fmla="*/ 0 w 58997"/>
                <a:gd name="connsiteY5" fmla="*/ 0 h 80423"/>
                <a:gd name="connsiteX6" fmla="*/ 58998 w 58997"/>
                <a:gd name="connsiteY6" fmla="*/ 0 h 80423"/>
                <a:gd name="connsiteX7" fmla="*/ 58998 w 58997"/>
                <a:gd name="connsiteY7" fmla="*/ 13663 h 80423"/>
                <a:gd name="connsiteX8" fmla="*/ 36641 w 58997"/>
                <a:gd name="connsiteY8" fmla="*/ 13663 h 8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97" h="80423">
                  <a:moveTo>
                    <a:pt x="36641" y="13663"/>
                  </a:moveTo>
                  <a:lnTo>
                    <a:pt x="36641" y="80423"/>
                  </a:lnTo>
                  <a:lnTo>
                    <a:pt x="21736" y="80423"/>
                  </a:lnTo>
                  <a:lnTo>
                    <a:pt x="21736" y="13663"/>
                  </a:lnTo>
                  <a:lnTo>
                    <a:pt x="0" y="13663"/>
                  </a:lnTo>
                  <a:lnTo>
                    <a:pt x="0" y="0"/>
                  </a:lnTo>
                  <a:lnTo>
                    <a:pt x="58998" y="0"/>
                  </a:lnTo>
                  <a:lnTo>
                    <a:pt x="58998" y="13663"/>
                  </a:lnTo>
                  <a:lnTo>
                    <a:pt x="36641" y="1366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8BC52EF3-B57D-72DD-7C4E-F787A8B7CDF4}"/>
                </a:ext>
              </a:extLst>
            </p:cNvPr>
            <p:cNvSpPr/>
            <p:nvPr/>
          </p:nvSpPr>
          <p:spPr>
            <a:xfrm>
              <a:off x="11324259" y="6288577"/>
              <a:ext cx="14904" cy="80423"/>
            </a:xfrm>
            <a:custGeom>
              <a:avLst/>
              <a:gdLst>
                <a:gd name="connsiteX0" fmla="*/ 0 w 14904"/>
                <a:gd name="connsiteY0" fmla="*/ 0 h 80423"/>
                <a:gd name="connsiteX1" fmla="*/ 14905 w 14904"/>
                <a:gd name="connsiteY1" fmla="*/ 0 h 80423"/>
                <a:gd name="connsiteX2" fmla="*/ 14905 w 14904"/>
                <a:gd name="connsiteY2" fmla="*/ 80423 h 80423"/>
                <a:gd name="connsiteX3" fmla="*/ 0 w 14904"/>
                <a:gd name="connsiteY3" fmla="*/ 80423 h 80423"/>
              </a:gdLst>
              <a:ahLst/>
              <a:cxnLst>
                <a:cxn ang="0">
                  <a:pos x="connsiteX0" y="connsiteY0"/>
                </a:cxn>
                <a:cxn ang="0">
                  <a:pos x="connsiteX1" y="connsiteY1"/>
                </a:cxn>
                <a:cxn ang="0">
                  <a:pos x="connsiteX2" y="connsiteY2"/>
                </a:cxn>
                <a:cxn ang="0">
                  <a:pos x="connsiteX3" y="connsiteY3"/>
                </a:cxn>
              </a:cxnLst>
              <a:rect l="l" t="t" r="r" b="b"/>
              <a:pathLst>
                <a:path w="14904" h="80423">
                  <a:moveTo>
                    <a:pt x="0" y="0"/>
                  </a:moveTo>
                  <a:lnTo>
                    <a:pt x="14905" y="0"/>
                  </a:lnTo>
                  <a:lnTo>
                    <a:pt x="14905" y="80423"/>
                  </a:lnTo>
                  <a:lnTo>
                    <a:pt x="0" y="8042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59BD63CA-E6D4-0D6E-27AC-77027A62F094}"/>
                </a:ext>
              </a:extLst>
            </p:cNvPr>
            <p:cNvSpPr/>
            <p:nvPr/>
          </p:nvSpPr>
          <p:spPr>
            <a:xfrm>
              <a:off x="11350964" y="6288577"/>
              <a:ext cx="59308" cy="80423"/>
            </a:xfrm>
            <a:custGeom>
              <a:avLst/>
              <a:gdLst>
                <a:gd name="connsiteX0" fmla="*/ 36951 w 59308"/>
                <a:gd name="connsiteY0" fmla="*/ 13663 h 80423"/>
                <a:gd name="connsiteX1" fmla="*/ 36951 w 59308"/>
                <a:gd name="connsiteY1" fmla="*/ 80423 h 80423"/>
                <a:gd name="connsiteX2" fmla="*/ 22047 w 59308"/>
                <a:gd name="connsiteY2" fmla="*/ 80423 h 80423"/>
                <a:gd name="connsiteX3" fmla="*/ 22047 w 59308"/>
                <a:gd name="connsiteY3" fmla="*/ 13663 h 80423"/>
                <a:gd name="connsiteX4" fmla="*/ 0 w 59308"/>
                <a:gd name="connsiteY4" fmla="*/ 13663 h 80423"/>
                <a:gd name="connsiteX5" fmla="*/ 0 w 59308"/>
                <a:gd name="connsiteY5" fmla="*/ 0 h 80423"/>
                <a:gd name="connsiteX6" fmla="*/ 59308 w 59308"/>
                <a:gd name="connsiteY6" fmla="*/ 0 h 80423"/>
                <a:gd name="connsiteX7" fmla="*/ 59308 w 59308"/>
                <a:gd name="connsiteY7" fmla="*/ 13663 h 80423"/>
                <a:gd name="connsiteX8" fmla="*/ 36951 w 59308"/>
                <a:gd name="connsiteY8" fmla="*/ 13663 h 8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308" h="80423">
                  <a:moveTo>
                    <a:pt x="36951" y="13663"/>
                  </a:moveTo>
                  <a:lnTo>
                    <a:pt x="36951" y="80423"/>
                  </a:lnTo>
                  <a:lnTo>
                    <a:pt x="22047" y="80423"/>
                  </a:lnTo>
                  <a:lnTo>
                    <a:pt x="22047" y="13663"/>
                  </a:lnTo>
                  <a:lnTo>
                    <a:pt x="0" y="13663"/>
                  </a:lnTo>
                  <a:lnTo>
                    <a:pt x="0" y="0"/>
                  </a:lnTo>
                  <a:lnTo>
                    <a:pt x="59308" y="0"/>
                  </a:lnTo>
                  <a:lnTo>
                    <a:pt x="59308" y="13663"/>
                  </a:lnTo>
                  <a:lnTo>
                    <a:pt x="36951" y="1366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CEFE7832-BCF9-1667-9EC6-D4ED11A1D9BC}"/>
                </a:ext>
              </a:extLst>
            </p:cNvPr>
            <p:cNvSpPr/>
            <p:nvPr/>
          </p:nvSpPr>
          <p:spPr>
            <a:xfrm>
              <a:off x="11423019" y="6289508"/>
              <a:ext cx="63766" cy="80839"/>
            </a:xfrm>
            <a:custGeom>
              <a:avLst/>
              <a:gdLst>
                <a:gd name="connsiteX0" fmla="*/ 62384 w 63766"/>
                <a:gd name="connsiteY0" fmla="*/ 62081 h 80839"/>
                <a:gd name="connsiteX1" fmla="*/ 31332 w 63766"/>
                <a:gd name="connsiteY1" fmla="*/ 80712 h 80839"/>
                <a:gd name="connsiteX2" fmla="*/ 5870 w 63766"/>
                <a:gd name="connsiteY2" fmla="*/ 71086 h 80839"/>
                <a:gd name="connsiteX3" fmla="*/ 591 w 63766"/>
                <a:gd name="connsiteY3" fmla="*/ 62392 h 80839"/>
                <a:gd name="connsiteX4" fmla="*/ 591 w 63766"/>
                <a:gd name="connsiteY4" fmla="*/ 45935 h 80839"/>
                <a:gd name="connsiteX5" fmla="*/ 591 w 63766"/>
                <a:gd name="connsiteY5" fmla="*/ -22 h 80839"/>
                <a:gd name="connsiteX6" fmla="*/ 15807 w 63766"/>
                <a:gd name="connsiteY6" fmla="*/ -22 h 80839"/>
                <a:gd name="connsiteX7" fmla="*/ 15807 w 63766"/>
                <a:gd name="connsiteY7" fmla="*/ 49350 h 80839"/>
                <a:gd name="connsiteX8" fmla="*/ 15807 w 63766"/>
                <a:gd name="connsiteY8" fmla="*/ 58355 h 80839"/>
                <a:gd name="connsiteX9" fmla="*/ 32264 w 63766"/>
                <a:gd name="connsiteY9" fmla="*/ 67981 h 80839"/>
                <a:gd name="connsiteX10" fmla="*/ 48721 w 63766"/>
                <a:gd name="connsiteY10" fmla="*/ 58666 h 80839"/>
                <a:gd name="connsiteX11" fmla="*/ 48721 w 63766"/>
                <a:gd name="connsiteY11" fmla="*/ 48419 h 80839"/>
                <a:gd name="connsiteX12" fmla="*/ 48721 w 63766"/>
                <a:gd name="connsiteY12" fmla="*/ -22 h 80839"/>
                <a:gd name="connsiteX13" fmla="*/ 63626 w 63766"/>
                <a:gd name="connsiteY13" fmla="*/ -22 h 80839"/>
                <a:gd name="connsiteX14" fmla="*/ 63626 w 63766"/>
                <a:gd name="connsiteY14" fmla="*/ 46245 h 80839"/>
                <a:gd name="connsiteX15" fmla="*/ 62384 w 63766"/>
                <a:gd name="connsiteY15" fmla="*/ 62081 h 8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766" h="80839">
                  <a:moveTo>
                    <a:pt x="62384" y="62081"/>
                  </a:moveTo>
                  <a:cubicBezTo>
                    <a:pt x="57102" y="74310"/>
                    <a:pt x="44607" y="81805"/>
                    <a:pt x="31332" y="80712"/>
                  </a:cubicBezTo>
                  <a:cubicBezTo>
                    <a:pt x="21865" y="81246"/>
                    <a:pt x="12614" y="77750"/>
                    <a:pt x="5870" y="71086"/>
                  </a:cubicBezTo>
                  <a:cubicBezTo>
                    <a:pt x="3644" y="68497"/>
                    <a:pt x="1861" y="65559"/>
                    <a:pt x="591" y="62392"/>
                  </a:cubicBezTo>
                  <a:cubicBezTo>
                    <a:pt x="-216" y="56936"/>
                    <a:pt x="-216" y="51390"/>
                    <a:pt x="591" y="45935"/>
                  </a:cubicBezTo>
                  <a:lnTo>
                    <a:pt x="591" y="-22"/>
                  </a:lnTo>
                  <a:lnTo>
                    <a:pt x="15807" y="-22"/>
                  </a:lnTo>
                  <a:lnTo>
                    <a:pt x="15807" y="49350"/>
                  </a:lnTo>
                  <a:cubicBezTo>
                    <a:pt x="15220" y="52322"/>
                    <a:pt x="15220" y="55384"/>
                    <a:pt x="15807" y="58355"/>
                  </a:cubicBezTo>
                  <a:cubicBezTo>
                    <a:pt x="15807" y="63013"/>
                    <a:pt x="21396" y="67981"/>
                    <a:pt x="32264" y="67981"/>
                  </a:cubicBezTo>
                  <a:cubicBezTo>
                    <a:pt x="39145" y="68562"/>
                    <a:pt x="45678" y="64864"/>
                    <a:pt x="48721" y="58666"/>
                  </a:cubicBezTo>
                  <a:cubicBezTo>
                    <a:pt x="49352" y="55278"/>
                    <a:pt x="49352" y="51806"/>
                    <a:pt x="48721" y="48419"/>
                  </a:cubicBezTo>
                  <a:lnTo>
                    <a:pt x="48721" y="-22"/>
                  </a:lnTo>
                  <a:lnTo>
                    <a:pt x="63626" y="-22"/>
                  </a:lnTo>
                  <a:lnTo>
                    <a:pt x="63626" y="46245"/>
                  </a:lnTo>
                  <a:cubicBezTo>
                    <a:pt x="63989" y="51555"/>
                    <a:pt x="63570" y="56893"/>
                    <a:pt x="62384" y="6208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FFE90543-F54D-11AB-634D-DB83FDF65783}"/>
                </a:ext>
              </a:extLst>
            </p:cNvPr>
            <p:cNvSpPr/>
            <p:nvPr/>
          </p:nvSpPr>
          <p:spPr>
            <a:xfrm>
              <a:off x="11498148" y="6288577"/>
              <a:ext cx="59308" cy="80423"/>
            </a:xfrm>
            <a:custGeom>
              <a:avLst/>
              <a:gdLst>
                <a:gd name="connsiteX0" fmla="*/ 36951 w 59308"/>
                <a:gd name="connsiteY0" fmla="*/ 13663 h 80423"/>
                <a:gd name="connsiteX1" fmla="*/ 36951 w 59308"/>
                <a:gd name="connsiteY1" fmla="*/ 80423 h 80423"/>
                <a:gd name="connsiteX2" fmla="*/ 22047 w 59308"/>
                <a:gd name="connsiteY2" fmla="*/ 80423 h 80423"/>
                <a:gd name="connsiteX3" fmla="*/ 22047 w 59308"/>
                <a:gd name="connsiteY3" fmla="*/ 13663 h 80423"/>
                <a:gd name="connsiteX4" fmla="*/ 0 w 59308"/>
                <a:gd name="connsiteY4" fmla="*/ 13663 h 80423"/>
                <a:gd name="connsiteX5" fmla="*/ 0 w 59308"/>
                <a:gd name="connsiteY5" fmla="*/ 0 h 80423"/>
                <a:gd name="connsiteX6" fmla="*/ 59309 w 59308"/>
                <a:gd name="connsiteY6" fmla="*/ 0 h 80423"/>
                <a:gd name="connsiteX7" fmla="*/ 59309 w 59308"/>
                <a:gd name="connsiteY7" fmla="*/ 13663 h 80423"/>
                <a:gd name="connsiteX8" fmla="*/ 36951 w 59308"/>
                <a:gd name="connsiteY8" fmla="*/ 13663 h 8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308" h="80423">
                  <a:moveTo>
                    <a:pt x="36951" y="13663"/>
                  </a:moveTo>
                  <a:lnTo>
                    <a:pt x="36951" y="80423"/>
                  </a:lnTo>
                  <a:lnTo>
                    <a:pt x="22047" y="80423"/>
                  </a:lnTo>
                  <a:lnTo>
                    <a:pt x="22047" y="13663"/>
                  </a:lnTo>
                  <a:lnTo>
                    <a:pt x="0" y="13663"/>
                  </a:lnTo>
                  <a:lnTo>
                    <a:pt x="0" y="0"/>
                  </a:lnTo>
                  <a:lnTo>
                    <a:pt x="59309" y="0"/>
                  </a:lnTo>
                  <a:lnTo>
                    <a:pt x="59309" y="13663"/>
                  </a:lnTo>
                  <a:lnTo>
                    <a:pt x="36951" y="1366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EBA0934-1BC6-4E1D-F671-901E07875D11}"/>
                </a:ext>
              </a:extLst>
            </p:cNvPr>
            <p:cNvSpPr/>
            <p:nvPr/>
          </p:nvSpPr>
          <p:spPr>
            <a:xfrm>
              <a:off x="11560551" y="6286388"/>
              <a:ext cx="77412" cy="84805"/>
            </a:xfrm>
            <a:custGeom>
              <a:avLst/>
              <a:gdLst>
                <a:gd name="connsiteX0" fmla="*/ 66136 w 77412"/>
                <a:gd name="connsiteY0" fmla="*/ 72964 h 84805"/>
                <a:gd name="connsiteX1" fmla="*/ 52474 w 77412"/>
                <a:gd name="connsiteY1" fmla="*/ 82280 h 84805"/>
                <a:gd name="connsiteX2" fmla="*/ 38501 w 77412"/>
                <a:gd name="connsiteY2" fmla="*/ 84764 h 84805"/>
                <a:gd name="connsiteX3" fmla="*/ 10865 w 77412"/>
                <a:gd name="connsiteY3" fmla="*/ 72033 h 84805"/>
                <a:gd name="connsiteX4" fmla="*/ -3 w 77412"/>
                <a:gd name="connsiteY4" fmla="*/ 42534 h 84805"/>
                <a:gd name="connsiteX5" fmla="*/ 2481 w 77412"/>
                <a:gd name="connsiteY5" fmla="*/ 26697 h 84805"/>
                <a:gd name="connsiteX6" fmla="*/ 50390 w 77412"/>
                <a:gd name="connsiteY6" fmla="*/ 1757 h 84805"/>
                <a:gd name="connsiteX7" fmla="*/ 67379 w 77412"/>
                <a:gd name="connsiteY7" fmla="*/ 12724 h 84805"/>
                <a:gd name="connsiteX8" fmla="*/ 77315 w 77412"/>
                <a:gd name="connsiteY8" fmla="*/ 43776 h 84805"/>
                <a:gd name="connsiteX9" fmla="*/ 66136 w 77412"/>
                <a:gd name="connsiteY9" fmla="*/ 74827 h 84805"/>
                <a:gd name="connsiteX10" fmla="*/ 57442 w 77412"/>
                <a:gd name="connsiteY10" fmla="*/ 24524 h 84805"/>
                <a:gd name="connsiteX11" fmla="*/ 38811 w 77412"/>
                <a:gd name="connsiteY11" fmla="*/ 13656 h 84805"/>
                <a:gd name="connsiteX12" fmla="*/ 15060 w 77412"/>
                <a:gd name="connsiteY12" fmla="*/ 37100 h 84805"/>
                <a:gd name="connsiteX13" fmla="*/ 15523 w 77412"/>
                <a:gd name="connsiteY13" fmla="*/ 41913 h 84805"/>
                <a:gd name="connsiteX14" fmla="*/ 27012 w 77412"/>
                <a:gd name="connsiteY14" fmla="*/ 67064 h 84805"/>
                <a:gd name="connsiteX15" fmla="*/ 38811 w 77412"/>
                <a:gd name="connsiteY15" fmla="*/ 70480 h 84805"/>
                <a:gd name="connsiteX16" fmla="*/ 48127 w 77412"/>
                <a:gd name="connsiteY16" fmla="*/ 68617 h 84805"/>
                <a:gd name="connsiteX17" fmla="*/ 62100 w 77412"/>
                <a:gd name="connsiteY17" fmla="*/ 43776 h 84805"/>
                <a:gd name="connsiteX18" fmla="*/ 57442 w 77412"/>
                <a:gd name="connsiteY18" fmla="*/ 24524 h 8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7412" h="84805">
                  <a:moveTo>
                    <a:pt x="66136" y="72964"/>
                  </a:moveTo>
                  <a:cubicBezTo>
                    <a:pt x="62457" y="77193"/>
                    <a:pt x="57753" y="80401"/>
                    <a:pt x="52474" y="82280"/>
                  </a:cubicBezTo>
                  <a:cubicBezTo>
                    <a:pt x="48009" y="83966"/>
                    <a:pt x="43273" y="84807"/>
                    <a:pt x="38501" y="84764"/>
                  </a:cubicBezTo>
                  <a:cubicBezTo>
                    <a:pt x="27794" y="85133"/>
                    <a:pt x="17541" y="80410"/>
                    <a:pt x="10865" y="72033"/>
                  </a:cubicBezTo>
                  <a:cubicBezTo>
                    <a:pt x="3636" y="63931"/>
                    <a:pt x="-248" y="53389"/>
                    <a:pt x="-3" y="42534"/>
                  </a:cubicBezTo>
                  <a:cubicBezTo>
                    <a:pt x="37" y="37162"/>
                    <a:pt x="875" y="31824"/>
                    <a:pt x="2481" y="26697"/>
                  </a:cubicBezTo>
                  <a:cubicBezTo>
                    <a:pt x="8825" y="6579"/>
                    <a:pt x="30275" y="-4587"/>
                    <a:pt x="50390" y="1757"/>
                  </a:cubicBezTo>
                  <a:cubicBezTo>
                    <a:pt x="56936" y="3819"/>
                    <a:pt x="62805" y="7607"/>
                    <a:pt x="67379" y="12724"/>
                  </a:cubicBezTo>
                  <a:cubicBezTo>
                    <a:pt x="74452" y="21471"/>
                    <a:pt x="77998" y="32547"/>
                    <a:pt x="77315" y="43776"/>
                  </a:cubicBezTo>
                  <a:cubicBezTo>
                    <a:pt x="77592" y="55159"/>
                    <a:pt x="73604" y="66232"/>
                    <a:pt x="66136" y="74827"/>
                  </a:cubicBezTo>
                  <a:close/>
                  <a:moveTo>
                    <a:pt x="57442" y="24524"/>
                  </a:moveTo>
                  <a:cubicBezTo>
                    <a:pt x="53641" y="17810"/>
                    <a:pt x="46524" y="13662"/>
                    <a:pt x="38811" y="13656"/>
                  </a:cubicBezTo>
                  <a:cubicBezTo>
                    <a:pt x="25779" y="13572"/>
                    <a:pt x="15144" y="24067"/>
                    <a:pt x="15060" y="37100"/>
                  </a:cubicBezTo>
                  <a:cubicBezTo>
                    <a:pt x="15048" y="38717"/>
                    <a:pt x="15203" y="40329"/>
                    <a:pt x="15523" y="41913"/>
                  </a:cubicBezTo>
                  <a:cubicBezTo>
                    <a:pt x="15203" y="51632"/>
                    <a:pt x="19454" y="60941"/>
                    <a:pt x="27012" y="67064"/>
                  </a:cubicBezTo>
                  <a:cubicBezTo>
                    <a:pt x="30496" y="69402"/>
                    <a:pt x="34619" y="70595"/>
                    <a:pt x="38811" y="70480"/>
                  </a:cubicBezTo>
                  <a:cubicBezTo>
                    <a:pt x="42016" y="70554"/>
                    <a:pt x="45196" y="69918"/>
                    <a:pt x="48127" y="68617"/>
                  </a:cubicBezTo>
                  <a:cubicBezTo>
                    <a:pt x="57355" y="63900"/>
                    <a:pt x="62861" y="54113"/>
                    <a:pt x="62100" y="43776"/>
                  </a:cubicBezTo>
                  <a:cubicBezTo>
                    <a:pt x="62690" y="37022"/>
                    <a:pt x="61053" y="30262"/>
                    <a:pt x="57442" y="245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67EF7887-171B-418B-234A-E28F5815B2C5}"/>
                </a:ext>
              </a:extLst>
            </p:cNvPr>
            <p:cNvSpPr/>
            <p:nvPr/>
          </p:nvSpPr>
          <p:spPr>
            <a:xfrm>
              <a:off x="11071191" y="6417751"/>
              <a:ext cx="63719" cy="82702"/>
            </a:xfrm>
            <a:custGeom>
              <a:avLst/>
              <a:gdLst>
                <a:gd name="connsiteX0" fmla="*/ 62398 w 63719"/>
                <a:gd name="connsiteY0" fmla="*/ 63945 h 82702"/>
                <a:gd name="connsiteX1" fmla="*/ 31346 w 63719"/>
                <a:gd name="connsiteY1" fmla="*/ 82576 h 82702"/>
                <a:gd name="connsiteX2" fmla="*/ 5574 w 63719"/>
                <a:gd name="connsiteY2" fmla="*/ 72950 h 82702"/>
                <a:gd name="connsiteX3" fmla="*/ 605 w 63719"/>
                <a:gd name="connsiteY3" fmla="*/ 64255 h 82702"/>
                <a:gd name="connsiteX4" fmla="*/ 605 w 63719"/>
                <a:gd name="connsiteY4" fmla="*/ 47798 h 82702"/>
                <a:gd name="connsiteX5" fmla="*/ 605 w 63719"/>
                <a:gd name="connsiteY5" fmla="*/ -22 h 82702"/>
                <a:gd name="connsiteX6" fmla="*/ 15821 w 63719"/>
                <a:gd name="connsiteY6" fmla="*/ -22 h 82702"/>
                <a:gd name="connsiteX7" fmla="*/ 15821 w 63719"/>
                <a:gd name="connsiteY7" fmla="*/ 49350 h 82702"/>
                <a:gd name="connsiteX8" fmla="*/ 15821 w 63719"/>
                <a:gd name="connsiteY8" fmla="*/ 58355 h 82702"/>
                <a:gd name="connsiteX9" fmla="*/ 32588 w 63719"/>
                <a:gd name="connsiteY9" fmla="*/ 67981 h 82702"/>
                <a:gd name="connsiteX10" fmla="*/ 48114 w 63719"/>
                <a:gd name="connsiteY10" fmla="*/ 58045 h 82702"/>
                <a:gd name="connsiteX11" fmla="*/ 48114 w 63719"/>
                <a:gd name="connsiteY11" fmla="*/ 48108 h 82702"/>
                <a:gd name="connsiteX12" fmla="*/ 48114 w 63719"/>
                <a:gd name="connsiteY12" fmla="*/ -22 h 82702"/>
                <a:gd name="connsiteX13" fmla="*/ 63329 w 63719"/>
                <a:gd name="connsiteY13" fmla="*/ -22 h 82702"/>
                <a:gd name="connsiteX14" fmla="*/ 63329 w 63719"/>
                <a:gd name="connsiteY14" fmla="*/ 46245 h 82702"/>
                <a:gd name="connsiteX15" fmla="*/ 62398 w 63719"/>
                <a:gd name="connsiteY15" fmla="*/ 63945 h 8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719" h="82702">
                  <a:moveTo>
                    <a:pt x="62398" y="63945"/>
                  </a:moveTo>
                  <a:cubicBezTo>
                    <a:pt x="57116" y="76173"/>
                    <a:pt x="44621" y="83668"/>
                    <a:pt x="31346" y="82576"/>
                  </a:cubicBezTo>
                  <a:cubicBezTo>
                    <a:pt x="21767" y="83240"/>
                    <a:pt x="12371" y="79731"/>
                    <a:pt x="5574" y="72950"/>
                  </a:cubicBezTo>
                  <a:cubicBezTo>
                    <a:pt x="3282" y="70465"/>
                    <a:pt x="1584" y="67491"/>
                    <a:pt x="605" y="64255"/>
                  </a:cubicBezTo>
                  <a:cubicBezTo>
                    <a:pt x="-221" y="58799"/>
                    <a:pt x="-221" y="53254"/>
                    <a:pt x="605" y="47798"/>
                  </a:cubicBezTo>
                  <a:lnTo>
                    <a:pt x="605" y="-22"/>
                  </a:lnTo>
                  <a:lnTo>
                    <a:pt x="15821" y="-22"/>
                  </a:lnTo>
                  <a:lnTo>
                    <a:pt x="15821" y="49350"/>
                  </a:lnTo>
                  <a:cubicBezTo>
                    <a:pt x="15411" y="52338"/>
                    <a:pt x="15411" y="55368"/>
                    <a:pt x="15821" y="58355"/>
                  </a:cubicBezTo>
                  <a:cubicBezTo>
                    <a:pt x="15821" y="63013"/>
                    <a:pt x="21720" y="67981"/>
                    <a:pt x="32588" y="67981"/>
                  </a:cubicBezTo>
                  <a:cubicBezTo>
                    <a:pt x="39308" y="68149"/>
                    <a:pt x="45453" y="64218"/>
                    <a:pt x="48114" y="58045"/>
                  </a:cubicBezTo>
                  <a:cubicBezTo>
                    <a:pt x="48729" y="54763"/>
                    <a:pt x="48729" y="51390"/>
                    <a:pt x="48114" y="48108"/>
                  </a:cubicBezTo>
                  <a:lnTo>
                    <a:pt x="48114" y="-22"/>
                  </a:lnTo>
                  <a:lnTo>
                    <a:pt x="63329" y="-22"/>
                  </a:lnTo>
                  <a:lnTo>
                    <a:pt x="63329" y="46245"/>
                  </a:lnTo>
                  <a:cubicBezTo>
                    <a:pt x="64050" y="52154"/>
                    <a:pt x="63733" y="58144"/>
                    <a:pt x="62398" y="63945"/>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0214CC2D-4770-2FF9-5F8D-EC2AE32AADB9}"/>
                </a:ext>
              </a:extLst>
            </p:cNvPr>
            <p:cNvSpPr/>
            <p:nvPr/>
          </p:nvSpPr>
          <p:spPr>
            <a:xfrm>
              <a:off x="11153476" y="6417751"/>
              <a:ext cx="62413" cy="80733"/>
            </a:xfrm>
            <a:custGeom>
              <a:avLst/>
              <a:gdLst>
                <a:gd name="connsiteX0" fmla="*/ 49061 w 62413"/>
                <a:gd name="connsiteY0" fmla="*/ 80734 h 80733"/>
                <a:gd name="connsiteX1" fmla="*/ 13973 w 62413"/>
                <a:gd name="connsiteY1" fmla="*/ 24220 h 80733"/>
                <a:gd name="connsiteX2" fmla="*/ 14594 w 62413"/>
                <a:gd name="connsiteY2" fmla="*/ 80734 h 80733"/>
                <a:gd name="connsiteX3" fmla="*/ 0 w 62413"/>
                <a:gd name="connsiteY3" fmla="*/ 80734 h 80733"/>
                <a:gd name="connsiteX4" fmla="*/ 0 w 62413"/>
                <a:gd name="connsiteY4" fmla="*/ 0 h 80733"/>
                <a:gd name="connsiteX5" fmla="*/ 13663 w 62413"/>
                <a:gd name="connsiteY5" fmla="*/ 0 h 80733"/>
                <a:gd name="connsiteX6" fmla="*/ 49372 w 62413"/>
                <a:gd name="connsiteY6" fmla="*/ 56824 h 80733"/>
                <a:gd name="connsiteX7" fmla="*/ 47509 w 62413"/>
                <a:gd name="connsiteY7" fmla="*/ 0 h 80733"/>
                <a:gd name="connsiteX8" fmla="*/ 62414 w 62413"/>
                <a:gd name="connsiteY8" fmla="*/ 0 h 80733"/>
                <a:gd name="connsiteX9" fmla="*/ 62414 w 62413"/>
                <a:gd name="connsiteY9" fmla="*/ 80734 h 80733"/>
                <a:gd name="connsiteX10" fmla="*/ 49061 w 62413"/>
                <a:gd name="connsiteY10" fmla="*/ 80734 h 8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413" h="80733">
                  <a:moveTo>
                    <a:pt x="49061" y="80734"/>
                  </a:moveTo>
                  <a:lnTo>
                    <a:pt x="13973" y="24220"/>
                  </a:lnTo>
                  <a:lnTo>
                    <a:pt x="14594" y="80734"/>
                  </a:lnTo>
                  <a:lnTo>
                    <a:pt x="0" y="80734"/>
                  </a:lnTo>
                  <a:lnTo>
                    <a:pt x="0" y="0"/>
                  </a:lnTo>
                  <a:lnTo>
                    <a:pt x="13663" y="0"/>
                  </a:lnTo>
                  <a:lnTo>
                    <a:pt x="49372" y="56824"/>
                  </a:lnTo>
                  <a:lnTo>
                    <a:pt x="47509" y="0"/>
                  </a:lnTo>
                  <a:lnTo>
                    <a:pt x="62414" y="0"/>
                  </a:lnTo>
                  <a:lnTo>
                    <a:pt x="62414" y="80734"/>
                  </a:lnTo>
                  <a:lnTo>
                    <a:pt x="49061" y="8073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314766CC-5487-B01C-0650-6179519F8912}"/>
                </a:ext>
              </a:extLst>
            </p:cNvPr>
            <p:cNvSpPr/>
            <p:nvPr/>
          </p:nvSpPr>
          <p:spPr>
            <a:xfrm>
              <a:off x="11233899" y="6417751"/>
              <a:ext cx="14904" cy="80423"/>
            </a:xfrm>
            <a:custGeom>
              <a:avLst/>
              <a:gdLst>
                <a:gd name="connsiteX0" fmla="*/ 0 w 14904"/>
                <a:gd name="connsiteY0" fmla="*/ 0 h 80423"/>
                <a:gd name="connsiteX1" fmla="*/ 14905 w 14904"/>
                <a:gd name="connsiteY1" fmla="*/ 0 h 80423"/>
                <a:gd name="connsiteX2" fmla="*/ 14905 w 14904"/>
                <a:gd name="connsiteY2" fmla="*/ 80424 h 80423"/>
                <a:gd name="connsiteX3" fmla="*/ 0 w 14904"/>
                <a:gd name="connsiteY3" fmla="*/ 80424 h 80423"/>
              </a:gdLst>
              <a:ahLst/>
              <a:cxnLst>
                <a:cxn ang="0">
                  <a:pos x="connsiteX0" y="connsiteY0"/>
                </a:cxn>
                <a:cxn ang="0">
                  <a:pos x="connsiteX1" y="connsiteY1"/>
                </a:cxn>
                <a:cxn ang="0">
                  <a:pos x="connsiteX2" y="connsiteY2"/>
                </a:cxn>
                <a:cxn ang="0">
                  <a:pos x="connsiteX3" y="connsiteY3"/>
                </a:cxn>
              </a:cxnLst>
              <a:rect l="l" t="t" r="r" b="b"/>
              <a:pathLst>
                <a:path w="14904" h="80423">
                  <a:moveTo>
                    <a:pt x="0" y="0"/>
                  </a:moveTo>
                  <a:lnTo>
                    <a:pt x="14905" y="0"/>
                  </a:lnTo>
                  <a:lnTo>
                    <a:pt x="14905" y="80424"/>
                  </a:lnTo>
                  <a:lnTo>
                    <a:pt x="0" y="8042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Shape 48">
              <a:extLst>
                <a:ext uri="{FF2B5EF4-FFF2-40B4-BE49-F238E27FC236}">
                  <a16:creationId xmlns:a16="http://schemas.microsoft.com/office/drawing/2014/main" id="{E962BC77-39C6-D722-EC08-5DF9D7C57510}"/>
                </a:ext>
              </a:extLst>
            </p:cNvPr>
            <p:cNvSpPr/>
            <p:nvPr/>
          </p:nvSpPr>
          <p:spPr>
            <a:xfrm>
              <a:off x="11259051" y="6417751"/>
              <a:ext cx="67071" cy="80733"/>
            </a:xfrm>
            <a:custGeom>
              <a:avLst/>
              <a:gdLst>
                <a:gd name="connsiteX0" fmla="*/ 44093 w 67071"/>
                <a:gd name="connsiteY0" fmla="*/ 80734 h 80733"/>
                <a:gd name="connsiteX1" fmla="*/ 23910 w 67071"/>
                <a:gd name="connsiteY1" fmla="*/ 80734 h 80733"/>
                <a:gd name="connsiteX2" fmla="*/ 0 w 67071"/>
                <a:gd name="connsiteY2" fmla="*/ 0 h 80733"/>
                <a:gd name="connsiteX3" fmla="*/ 15836 w 67071"/>
                <a:gd name="connsiteY3" fmla="*/ 0 h 80733"/>
                <a:gd name="connsiteX4" fmla="*/ 33846 w 67071"/>
                <a:gd name="connsiteY4" fmla="*/ 63656 h 80733"/>
                <a:gd name="connsiteX5" fmla="*/ 51545 w 67071"/>
                <a:gd name="connsiteY5" fmla="*/ 0 h 80733"/>
                <a:gd name="connsiteX6" fmla="*/ 67071 w 67071"/>
                <a:gd name="connsiteY6" fmla="*/ 0 h 80733"/>
                <a:gd name="connsiteX7" fmla="*/ 44093 w 67071"/>
                <a:gd name="connsiteY7" fmla="*/ 80734 h 8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071" h="80733">
                  <a:moveTo>
                    <a:pt x="44093" y="80734"/>
                  </a:moveTo>
                  <a:lnTo>
                    <a:pt x="23910" y="80734"/>
                  </a:lnTo>
                  <a:lnTo>
                    <a:pt x="0" y="0"/>
                  </a:lnTo>
                  <a:lnTo>
                    <a:pt x="15836" y="0"/>
                  </a:lnTo>
                  <a:lnTo>
                    <a:pt x="33846" y="63656"/>
                  </a:lnTo>
                  <a:lnTo>
                    <a:pt x="51545" y="0"/>
                  </a:lnTo>
                  <a:lnTo>
                    <a:pt x="67071" y="0"/>
                  </a:lnTo>
                  <a:lnTo>
                    <a:pt x="44093" y="8073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240F80C2-6001-DA38-C443-7C9D199E5C3D}"/>
                </a:ext>
              </a:extLst>
            </p:cNvPr>
            <p:cNvSpPr/>
            <p:nvPr/>
          </p:nvSpPr>
          <p:spPr>
            <a:xfrm>
              <a:off x="11336059" y="6417751"/>
              <a:ext cx="59929" cy="80733"/>
            </a:xfrm>
            <a:custGeom>
              <a:avLst/>
              <a:gdLst>
                <a:gd name="connsiteX0" fmla="*/ 0 w 59929"/>
                <a:gd name="connsiteY0" fmla="*/ 80734 h 80733"/>
                <a:gd name="connsiteX1" fmla="*/ 0 w 59929"/>
                <a:gd name="connsiteY1" fmla="*/ 0 h 80733"/>
                <a:gd name="connsiteX2" fmla="*/ 57135 w 59929"/>
                <a:gd name="connsiteY2" fmla="*/ 0 h 80733"/>
                <a:gd name="connsiteX3" fmla="*/ 57135 w 59929"/>
                <a:gd name="connsiteY3" fmla="*/ 13663 h 80733"/>
                <a:gd name="connsiteX4" fmla="*/ 14594 w 59929"/>
                <a:gd name="connsiteY4" fmla="*/ 13663 h 80733"/>
                <a:gd name="connsiteX5" fmla="*/ 14594 w 59929"/>
                <a:gd name="connsiteY5" fmla="*/ 32604 h 80733"/>
                <a:gd name="connsiteX6" fmla="*/ 53719 w 59929"/>
                <a:gd name="connsiteY6" fmla="*/ 32604 h 80733"/>
                <a:gd name="connsiteX7" fmla="*/ 53719 w 59929"/>
                <a:gd name="connsiteY7" fmla="*/ 45335 h 80733"/>
                <a:gd name="connsiteX8" fmla="*/ 14594 w 59929"/>
                <a:gd name="connsiteY8" fmla="*/ 45335 h 80733"/>
                <a:gd name="connsiteX9" fmla="*/ 14594 w 59929"/>
                <a:gd name="connsiteY9" fmla="*/ 67071 h 80733"/>
                <a:gd name="connsiteX10" fmla="*/ 59929 w 59929"/>
                <a:gd name="connsiteY10" fmla="*/ 67071 h 80733"/>
                <a:gd name="connsiteX11" fmla="*/ 59929 w 59929"/>
                <a:gd name="connsiteY11" fmla="*/ 80734 h 80733"/>
                <a:gd name="connsiteX12" fmla="*/ 0 w 59929"/>
                <a:gd name="connsiteY12" fmla="*/ 80734 h 8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929" h="80733">
                  <a:moveTo>
                    <a:pt x="0" y="80734"/>
                  </a:moveTo>
                  <a:lnTo>
                    <a:pt x="0" y="0"/>
                  </a:lnTo>
                  <a:lnTo>
                    <a:pt x="57135" y="0"/>
                  </a:lnTo>
                  <a:lnTo>
                    <a:pt x="57135" y="13663"/>
                  </a:lnTo>
                  <a:lnTo>
                    <a:pt x="14594" y="13663"/>
                  </a:lnTo>
                  <a:lnTo>
                    <a:pt x="14594" y="32604"/>
                  </a:lnTo>
                  <a:lnTo>
                    <a:pt x="53719" y="32604"/>
                  </a:lnTo>
                  <a:lnTo>
                    <a:pt x="53719" y="45335"/>
                  </a:lnTo>
                  <a:lnTo>
                    <a:pt x="14594" y="45335"/>
                  </a:lnTo>
                  <a:lnTo>
                    <a:pt x="14594" y="67071"/>
                  </a:lnTo>
                  <a:lnTo>
                    <a:pt x="59929" y="67071"/>
                  </a:lnTo>
                  <a:lnTo>
                    <a:pt x="59929" y="80734"/>
                  </a:lnTo>
                  <a:lnTo>
                    <a:pt x="0" y="8073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67349D1-E400-2975-2535-2597CB6FC2D8}"/>
                </a:ext>
              </a:extLst>
            </p:cNvPr>
            <p:cNvSpPr/>
            <p:nvPr/>
          </p:nvSpPr>
          <p:spPr>
            <a:xfrm>
              <a:off x="11407788" y="6417725"/>
              <a:ext cx="63034" cy="80449"/>
            </a:xfrm>
            <a:custGeom>
              <a:avLst/>
              <a:gdLst>
                <a:gd name="connsiteX0" fmla="*/ 44390 w 63034"/>
                <a:gd name="connsiteY0" fmla="*/ 80428 h 80449"/>
                <a:gd name="connsiteX1" fmla="*/ 28553 w 63034"/>
                <a:gd name="connsiteY1" fmla="*/ 49376 h 80449"/>
                <a:gd name="connsiteX2" fmla="*/ 14890 w 63034"/>
                <a:gd name="connsiteY2" fmla="*/ 49376 h 80449"/>
                <a:gd name="connsiteX3" fmla="*/ 14890 w 63034"/>
                <a:gd name="connsiteY3" fmla="*/ 80428 h 80449"/>
                <a:gd name="connsiteX4" fmla="*/ -14 w 63034"/>
                <a:gd name="connsiteY4" fmla="*/ 80428 h 80449"/>
                <a:gd name="connsiteX5" fmla="*/ -14 w 63034"/>
                <a:gd name="connsiteY5" fmla="*/ 5 h 80449"/>
                <a:gd name="connsiteX6" fmla="*/ 32900 w 63034"/>
                <a:gd name="connsiteY6" fmla="*/ 5 h 80449"/>
                <a:gd name="connsiteX7" fmla="*/ 54637 w 63034"/>
                <a:gd name="connsiteY7" fmla="*/ 9631 h 80449"/>
                <a:gd name="connsiteX8" fmla="*/ 59605 w 63034"/>
                <a:gd name="connsiteY8" fmla="*/ 25467 h 80449"/>
                <a:gd name="connsiteX9" fmla="*/ 59605 w 63034"/>
                <a:gd name="connsiteY9" fmla="*/ 34472 h 80449"/>
                <a:gd name="connsiteX10" fmla="*/ 45010 w 63034"/>
                <a:gd name="connsiteY10" fmla="*/ 47513 h 80449"/>
                <a:gd name="connsiteX11" fmla="*/ 63020 w 63034"/>
                <a:gd name="connsiteY11" fmla="*/ 80428 h 80449"/>
                <a:gd name="connsiteX12" fmla="*/ 39111 w 63034"/>
                <a:gd name="connsiteY12" fmla="*/ 15220 h 80449"/>
                <a:gd name="connsiteX13" fmla="*/ 27001 w 63034"/>
                <a:gd name="connsiteY13" fmla="*/ 13046 h 80449"/>
                <a:gd name="connsiteX14" fmla="*/ 14890 w 63034"/>
                <a:gd name="connsiteY14" fmla="*/ 13046 h 80449"/>
                <a:gd name="connsiteX15" fmla="*/ 14890 w 63034"/>
                <a:gd name="connsiteY15" fmla="*/ 38198 h 80449"/>
                <a:gd name="connsiteX16" fmla="*/ 20169 w 63034"/>
                <a:gd name="connsiteY16" fmla="*/ 38198 h 80449"/>
                <a:gd name="connsiteX17" fmla="*/ 38179 w 63034"/>
                <a:gd name="connsiteY17" fmla="*/ 36024 h 80449"/>
                <a:gd name="connsiteX18" fmla="*/ 41241 w 63034"/>
                <a:gd name="connsiteY18" fmla="*/ 18281 h 80449"/>
                <a:gd name="connsiteX19" fmla="*/ 38179 w 63034"/>
                <a:gd name="connsiteY19" fmla="*/ 15220 h 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3034" h="80449">
                  <a:moveTo>
                    <a:pt x="44390" y="80428"/>
                  </a:moveTo>
                  <a:lnTo>
                    <a:pt x="28553" y="49376"/>
                  </a:lnTo>
                  <a:lnTo>
                    <a:pt x="14890" y="49376"/>
                  </a:lnTo>
                  <a:lnTo>
                    <a:pt x="14890" y="80428"/>
                  </a:lnTo>
                  <a:lnTo>
                    <a:pt x="-14" y="80428"/>
                  </a:lnTo>
                  <a:lnTo>
                    <a:pt x="-14" y="5"/>
                  </a:lnTo>
                  <a:lnTo>
                    <a:pt x="32900" y="5"/>
                  </a:lnTo>
                  <a:cubicBezTo>
                    <a:pt x="41253" y="-365"/>
                    <a:pt x="49299" y="3197"/>
                    <a:pt x="54637" y="9631"/>
                  </a:cubicBezTo>
                  <a:cubicBezTo>
                    <a:pt x="57913" y="14257"/>
                    <a:pt x="59651" y="19797"/>
                    <a:pt x="59605" y="25467"/>
                  </a:cubicBezTo>
                  <a:cubicBezTo>
                    <a:pt x="60015" y="28454"/>
                    <a:pt x="60015" y="31485"/>
                    <a:pt x="59605" y="34472"/>
                  </a:cubicBezTo>
                  <a:cubicBezTo>
                    <a:pt x="57043" y="40859"/>
                    <a:pt x="51643" y="45681"/>
                    <a:pt x="45010" y="47513"/>
                  </a:cubicBezTo>
                  <a:lnTo>
                    <a:pt x="63020" y="80428"/>
                  </a:lnTo>
                  <a:close/>
                  <a:moveTo>
                    <a:pt x="39111" y="15220"/>
                  </a:moveTo>
                  <a:cubicBezTo>
                    <a:pt x="35369" y="13344"/>
                    <a:pt x="31162" y="12590"/>
                    <a:pt x="27001" y="13046"/>
                  </a:cubicBezTo>
                  <a:lnTo>
                    <a:pt x="14890" y="13046"/>
                  </a:lnTo>
                  <a:lnTo>
                    <a:pt x="14890" y="38198"/>
                  </a:lnTo>
                  <a:lnTo>
                    <a:pt x="20169" y="38198"/>
                  </a:lnTo>
                  <a:cubicBezTo>
                    <a:pt x="26262" y="38906"/>
                    <a:pt x="32432" y="38161"/>
                    <a:pt x="38179" y="36024"/>
                  </a:cubicBezTo>
                  <a:cubicBezTo>
                    <a:pt x="43924" y="31972"/>
                    <a:pt x="45296" y="24026"/>
                    <a:pt x="41241" y="18281"/>
                  </a:cubicBezTo>
                  <a:cubicBezTo>
                    <a:pt x="40402" y="17095"/>
                    <a:pt x="39368" y="16058"/>
                    <a:pt x="38179" y="15220"/>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9D692262-F7F6-AB11-3D01-B051BE104FBB}"/>
                </a:ext>
              </a:extLst>
            </p:cNvPr>
            <p:cNvSpPr/>
            <p:nvPr/>
          </p:nvSpPr>
          <p:spPr>
            <a:xfrm>
              <a:off x="11475170" y="6416057"/>
              <a:ext cx="69308" cy="84327"/>
            </a:xfrm>
            <a:custGeom>
              <a:avLst/>
              <a:gdLst>
                <a:gd name="connsiteX0" fmla="*/ 61157 w 69308"/>
                <a:gd name="connsiteY0" fmla="*/ 75885 h 84327"/>
                <a:gd name="connsiteX1" fmla="*/ 34764 w 69308"/>
                <a:gd name="connsiteY1" fmla="*/ 84269 h 84327"/>
                <a:gd name="connsiteX2" fmla="*/ 3712 w 69308"/>
                <a:gd name="connsiteY2" fmla="*/ 72159 h 84327"/>
                <a:gd name="connsiteX3" fmla="*/ -14 w 69308"/>
                <a:gd name="connsiteY3" fmla="*/ 66880 h 84327"/>
                <a:gd name="connsiteX4" fmla="*/ 12406 w 69308"/>
                <a:gd name="connsiteY4" fmla="*/ 58186 h 84327"/>
                <a:gd name="connsiteX5" fmla="*/ 37558 w 69308"/>
                <a:gd name="connsiteY5" fmla="*/ 70296 h 84327"/>
                <a:gd name="connsiteX6" fmla="*/ 43458 w 69308"/>
                <a:gd name="connsiteY6" fmla="*/ 70296 h 84327"/>
                <a:gd name="connsiteX7" fmla="*/ 53084 w 69308"/>
                <a:gd name="connsiteY7" fmla="*/ 60360 h 84327"/>
                <a:gd name="connsiteX8" fmla="*/ 53084 w 69308"/>
                <a:gd name="connsiteY8" fmla="*/ 55702 h 84327"/>
                <a:gd name="connsiteX9" fmla="*/ 39111 w 69308"/>
                <a:gd name="connsiteY9" fmla="*/ 50113 h 84327"/>
                <a:gd name="connsiteX10" fmla="*/ 29485 w 69308"/>
                <a:gd name="connsiteY10" fmla="*/ 47939 h 84327"/>
                <a:gd name="connsiteX11" fmla="*/ 17375 w 69308"/>
                <a:gd name="connsiteY11" fmla="*/ 43902 h 84327"/>
                <a:gd name="connsiteX12" fmla="*/ 5886 w 69308"/>
                <a:gd name="connsiteY12" fmla="*/ 25271 h 84327"/>
                <a:gd name="connsiteX13" fmla="*/ 8991 w 69308"/>
                <a:gd name="connsiteY13" fmla="*/ 13472 h 84327"/>
                <a:gd name="connsiteX14" fmla="*/ 37558 w 69308"/>
                <a:gd name="connsiteY14" fmla="*/ 120 h 84327"/>
                <a:gd name="connsiteX15" fmla="*/ 68610 w 69308"/>
                <a:gd name="connsiteY15" fmla="*/ 16577 h 84327"/>
                <a:gd name="connsiteX16" fmla="*/ 56189 w 69308"/>
                <a:gd name="connsiteY16" fmla="*/ 25892 h 84327"/>
                <a:gd name="connsiteX17" fmla="*/ 35385 w 69308"/>
                <a:gd name="connsiteY17" fmla="*/ 13782 h 84327"/>
                <a:gd name="connsiteX18" fmla="*/ 21101 w 69308"/>
                <a:gd name="connsiteY18" fmla="*/ 19993 h 84327"/>
                <a:gd name="connsiteX19" fmla="*/ 21101 w 69308"/>
                <a:gd name="connsiteY19" fmla="*/ 23719 h 84327"/>
                <a:gd name="connsiteX20" fmla="*/ 21101 w 69308"/>
                <a:gd name="connsiteY20" fmla="*/ 27135 h 84327"/>
                <a:gd name="connsiteX21" fmla="*/ 35074 w 69308"/>
                <a:gd name="connsiteY21" fmla="*/ 33034 h 84327"/>
                <a:gd name="connsiteX22" fmla="*/ 43147 w 69308"/>
                <a:gd name="connsiteY22" fmla="*/ 34897 h 84327"/>
                <a:gd name="connsiteX23" fmla="*/ 64573 w 69308"/>
                <a:gd name="connsiteY23" fmla="*/ 45144 h 84327"/>
                <a:gd name="connsiteX24" fmla="*/ 69231 w 69308"/>
                <a:gd name="connsiteY24" fmla="*/ 58807 h 84327"/>
                <a:gd name="connsiteX25" fmla="*/ 61468 w 69308"/>
                <a:gd name="connsiteY25" fmla="*/ 76506 h 8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08" h="84327">
                  <a:moveTo>
                    <a:pt x="61157" y="75885"/>
                  </a:moveTo>
                  <a:cubicBezTo>
                    <a:pt x="53624" y="81704"/>
                    <a:pt x="44275" y="84673"/>
                    <a:pt x="34764" y="84269"/>
                  </a:cubicBezTo>
                  <a:cubicBezTo>
                    <a:pt x="23203" y="84589"/>
                    <a:pt x="12003" y="80220"/>
                    <a:pt x="3712" y="72159"/>
                  </a:cubicBezTo>
                  <a:cubicBezTo>
                    <a:pt x="2228" y="70585"/>
                    <a:pt x="973" y="68806"/>
                    <a:pt x="-14" y="66880"/>
                  </a:cubicBezTo>
                  <a:lnTo>
                    <a:pt x="12406" y="58186"/>
                  </a:lnTo>
                  <a:cubicBezTo>
                    <a:pt x="18030" y="66421"/>
                    <a:pt x="27616" y="71035"/>
                    <a:pt x="37558" y="70296"/>
                  </a:cubicBezTo>
                  <a:cubicBezTo>
                    <a:pt x="39518" y="70520"/>
                    <a:pt x="41499" y="70520"/>
                    <a:pt x="43458" y="70296"/>
                  </a:cubicBezTo>
                  <a:cubicBezTo>
                    <a:pt x="45321" y="70296"/>
                    <a:pt x="53084" y="67812"/>
                    <a:pt x="53084" y="60360"/>
                  </a:cubicBezTo>
                  <a:cubicBezTo>
                    <a:pt x="53658" y="58860"/>
                    <a:pt x="53658" y="57202"/>
                    <a:pt x="53084" y="55702"/>
                  </a:cubicBezTo>
                  <a:cubicBezTo>
                    <a:pt x="49175" y="52345"/>
                    <a:pt x="44259" y="50377"/>
                    <a:pt x="39111" y="50113"/>
                  </a:cubicBezTo>
                  <a:lnTo>
                    <a:pt x="29485" y="47939"/>
                  </a:lnTo>
                  <a:cubicBezTo>
                    <a:pt x="25268" y="47206"/>
                    <a:pt x="21188" y="45846"/>
                    <a:pt x="17375" y="43902"/>
                  </a:cubicBezTo>
                  <a:cubicBezTo>
                    <a:pt x="10161" y="40552"/>
                    <a:pt x="5643" y="33221"/>
                    <a:pt x="5886" y="25271"/>
                  </a:cubicBezTo>
                  <a:cubicBezTo>
                    <a:pt x="5737" y="21120"/>
                    <a:pt x="6817" y="17015"/>
                    <a:pt x="8991" y="13472"/>
                  </a:cubicBezTo>
                  <a:cubicBezTo>
                    <a:pt x="15378" y="4156"/>
                    <a:pt x="26318" y="-955"/>
                    <a:pt x="37558" y="120"/>
                  </a:cubicBezTo>
                  <a:cubicBezTo>
                    <a:pt x="49954" y="287"/>
                    <a:pt x="61511" y="6411"/>
                    <a:pt x="68610" y="16577"/>
                  </a:cubicBezTo>
                  <a:lnTo>
                    <a:pt x="56189" y="25892"/>
                  </a:lnTo>
                  <a:cubicBezTo>
                    <a:pt x="51988" y="18356"/>
                    <a:pt x="44011" y="13714"/>
                    <a:pt x="35385" y="13782"/>
                  </a:cubicBezTo>
                  <a:cubicBezTo>
                    <a:pt x="35385" y="13782"/>
                    <a:pt x="24206" y="13782"/>
                    <a:pt x="21101" y="19993"/>
                  </a:cubicBezTo>
                  <a:cubicBezTo>
                    <a:pt x="20675" y="21197"/>
                    <a:pt x="20675" y="22514"/>
                    <a:pt x="21101" y="23719"/>
                  </a:cubicBezTo>
                  <a:cubicBezTo>
                    <a:pt x="20781" y="24834"/>
                    <a:pt x="20781" y="26020"/>
                    <a:pt x="21101" y="27135"/>
                  </a:cubicBezTo>
                  <a:cubicBezTo>
                    <a:pt x="22964" y="30550"/>
                    <a:pt x="27622" y="31482"/>
                    <a:pt x="35074" y="33034"/>
                  </a:cubicBezTo>
                  <a:lnTo>
                    <a:pt x="43147" y="34897"/>
                  </a:lnTo>
                  <a:cubicBezTo>
                    <a:pt x="51190" y="35969"/>
                    <a:pt x="58689" y="39555"/>
                    <a:pt x="64573" y="45144"/>
                  </a:cubicBezTo>
                  <a:cubicBezTo>
                    <a:pt x="67964" y="48849"/>
                    <a:pt x="69650" y="53802"/>
                    <a:pt x="69231" y="58807"/>
                  </a:cubicBezTo>
                  <a:cubicBezTo>
                    <a:pt x="69653" y="65614"/>
                    <a:pt x="66762" y="72206"/>
                    <a:pt x="61468" y="76506"/>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27860BF3-FAD5-C730-48DC-01E92FFCCC88}"/>
                </a:ext>
              </a:extLst>
            </p:cNvPr>
            <p:cNvSpPr/>
            <p:nvPr/>
          </p:nvSpPr>
          <p:spPr>
            <a:xfrm>
              <a:off x="11557146" y="6417751"/>
              <a:ext cx="14904" cy="80423"/>
            </a:xfrm>
            <a:custGeom>
              <a:avLst/>
              <a:gdLst>
                <a:gd name="connsiteX0" fmla="*/ 0 w 14904"/>
                <a:gd name="connsiteY0" fmla="*/ 0 h 80423"/>
                <a:gd name="connsiteX1" fmla="*/ 14905 w 14904"/>
                <a:gd name="connsiteY1" fmla="*/ 0 h 80423"/>
                <a:gd name="connsiteX2" fmla="*/ 14905 w 14904"/>
                <a:gd name="connsiteY2" fmla="*/ 80424 h 80423"/>
                <a:gd name="connsiteX3" fmla="*/ 0 w 14904"/>
                <a:gd name="connsiteY3" fmla="*/ 80424 h 80423"/>
              </a:gdLst>
              <a:ahLst/>
              <a:cxnLst>
                <a:cxn ang="0">
                  <a:pos x="connsiteX0" y="connsiteY0"/>
                </a:cxn>
                <a:cxn ang="0">
                  <a:pos x="connsiteX1" y="connsiteY1"/>
                </a:cxn>
                <a:cxn ang="0">
                  <a:pos x="connsiteX2" y="connsiteY2"/>
                </a:cxn>
                <a:cxn ang="0">
                  <a:pos x="connsiteX3" y="connsiteY3"/>
                </a:cxn>
              </a:cxnLst>
              <a:rect l="l" t="t" r="r" b="b"/>
              <a:pathLst>
                <a:path w="14904" h="80423">
                  <a:moveTo>
                    <a:pt x="0" y="0"/>
                  </a:moveTo>
                  <a:lnTo>
                    <a:pt x="14905" y="0"/>
                  </a:lnTo>
                  <a:lnTo>
                    <a:pt x="14905" y="80424"/>
                  </a:lnTo>
                  <a:lnTo>
                    <a:pt x="0" y="8042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162C5EBE-60C1-0433-ACB0-3798CF5EDE9C}"/>
                </a:ext>
              </a:extLst>
            </p:cNvPr>
            <p:cNvSpPr/>
            <p:nvPr/>
          </p:nvSpPr>
          <p:spPr>
            <a:xfrm>
              <a:off x="11583850" y="6417751"/>
              <a:ext cx="59308" cy="80733"/>
            </a:xfrm>
            <a:custGeom>
              <a:avLst/>
              <a:gdLst>
                <a:gd name="connsiteX0" fmla="*/ 36951 w 59308"/>
                <a:gd name="connsiteY0" fmla="*/ 13663 h 80733"/>
                <a:gd name="connsiteX1" fmla="*/ 36951 w 59308"/>
                <a:gd name="connsiteY1" fmla="*/ 80734 h 80733"/>
                <a:gd name="connsiteX2" fmla="*/ 22047 w 59308"/>
                <a:gd name="connsiteY2" fmla="*/ 80734 h 80733"/>
                <a:gd name="connsiteX3" fmla="*/ 22047 w 59308"/>
                <a:gd name="connsiteY3" fmla="*/ 13663 h 80733"/>
                <a:gd name="connsiteX4" fmla="*/ 0 w 59308"/>
                <a:gd name="connsiteY4" fmla="*/ 13663 h 80733"/>
                <a:gd name="connsiteX5" fmla="*/ 0 w 59308"/>
                <a:gd name="connsiteY5" fmla="*/ 0 h 80733"/>
                <a:gd name="connsiteX6" fmla="*/ 59308 w 59308"/>
                <a:gd name="connsiteY6" fmla="*/ 0 h 80733"/>
                <a:gd name="connsiteX7" fmla="*/ 59308 w 59308"/>
                <a:gd name="connsiteY7" fmla="*/ 13663 h 80733"/>
                <a:gd name="connsiteX8" fmla="*/ 36951 w 59308"/>
                <a:gd name="connsiteY8" fmla="*/ 13663 h 8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308" h="80733">
                  <a:moveTo>
                    <a:pt x="36951" y="13663"/>
                  </a:moveTo>
                  <a:lnTo>
                    <a:pt x="36951" y="80734"/>
                  </a:lnTo>
                  <a:lnTo>
                    <a:pt x="22047" y="80734"/>
                  </a:lnTo>
                  <a:lnTo>
                    <a:pt x="22047" y="13663"/>
                  </a:lnTo>
                  <a:lnTo>
                    <a:pt x="0" y="13663"/>
                  </a:lnTo>
                  <a:lnTo>
                    <a:pt x="0" y="0"/>
                  </a:lnTo>
                  <a:lnTo>
                    <a:pt x="59308" y="0"/>
                  </a:lnTo>
                  <a:lnTo>
                    <a:pt x="59308" y="13663"/>
                  </a:lnTo>
                  <a:lnTo>
                    <a:pt x="36951" y="1366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Shape 57">
              <a:extLst>
                <a:ext uri="{FF2B5EF4-FFF2-40B4-BE49-F238E27FC236}">
                  <a16:creationId xmlns:a16="http://schemas.microsoft.com/office/drawing/2014/main" id="{65827EC1-46A1-7D57-C52D-A467AA95146F}"/>
                </a:ext>
              </a:extLst>
            </p:cNvPr>
            <p:cNvSpPr/>
            <p:nvPr/>
          </p:nvSpPr>
          <p:spPr>
            <a:xfrm>
              <a:off x="11638812" y="6396015"/>
              <a:ext cx="72039" cy="102159"/>
            </a:xfrm>
            <a:custGeom>
              <a:avLst/>
              <a:gdLst>
                <a:gd name="connsiteX0" fmla="*/ 56500 w 72039"/>
                <a:gd name="connsiteY0" fmla="*/ 102138 h 102159"/>
                <a:gd name="connsiteX1" fmla="*/ 51842 w 72039"/>
                <a:gd name="connsiteY1" fmla="*/ 86612 h 102159"/>
                <a:gd name="connsiteX2" fmla="*/ 20790 w 72039"/>
                <a:gd name="connsiteY2" fmla="*/ 86612 h 102159"/>
                <a:gd name="connsiteX3" fmla="*/ 16133 w 72039"/>
                <a:gd name="connsiteY3" fmla="*/ 102138 h 102159"/>
                <a:gd name="connsiteX4" fmla="*/ -14 w 72039"/>
                <a:gd name="connsiteY4" fmla="*/ 102138 h 102159"/>
                <a:gd name="connsiteX5" fmla="*/ 27311 w 72039"/>
                <a:gd name="connsiteY5" fmla="*/ 21714 h 102159"/>
                <a:gd name="connsiteX6" fmla="*/ 44390 w 72039"/>
                <a:gd name="connsiteY6" fmla="*/ 21714 h 102159"/>
                <a:gd name="connsiteX7" fmla="*/ 72025 w 72039"/>
                <a:gd name="connsiteY7" fmla="*/ 102138 h 102159"/>
                <a:gd name="connsiteX8" fmla="*/ 36627 w 72039"/>
                <a:gd name="connsiteY8" fmla="*/ 36309 h 102159"/>
                <a:gd name="connsiteX9" fmla="*/ 25448 w 72039"/>
                <a:gd name="connsiteY9" fmla="*/ 73260 h 102159"/>
                <a:gd name="connsiteX10" fmla="*/ 47805 w 72039"/>
                <a:gd name="connsiteY10" fmla="*/ 73260 h 102159"/>
                <a:gd name="connsiteX11" fmla="*/ 40663 w 72039"/>
                <a:gd name="connsiteY11" fmla="*/ 13952 h 102159"/>
                <a:gd name="connsiteX12" fmla="*/ 30416 w 72039"/>
                <a:gd name="connsiteY12" fmla="*/ 13952 h 102159"/>
                <a:gd name="connsiteX13" fmla="*/ 36627 w 72039"/>
                <a:gd name="connsiteY13" fmla="*/ -22 h 102159"/>
                <a:gd name="connsiteX14" fmla="*/ 52773 w 72039"/>
                <a:gd name="connsiteY14" fmla="*/ -22 h 102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2039" h="102159">
                  <a:moveTo>
                    <a:pt x="56500" y="102138"/>
                  </a:moveTo>
                  <a:lnTo>
                    <a:pt x="51842" y="86612"/>
                  </a:lnTo>
                  <a:lnTo>
                    <a:pt x="20790" y="86612"/>
                  </a:lnTo>
                  <a:lnTo>
                    <a:pt x="16133" y="102138"/>
                  </a:lnTo>
                  <a:lnTo>
                    <a:pt x="-14" y="102138"/>
                  </a:lnTo>
                  <a:lnTo>
                    <a:pt x="27311" y="21714"/>
                  </a:lnTo>
                  <a:lnTo>
                    <a:pt x="44390" y="21714"/>
                  </a:lnTo>
                  <a:lnTo>
                    <a:pt x="72025" y="102138"/>
                  </a:lnTo>
                  <a:close/>
                  <a:moveTo>
                    <a:pt x="36627" y="36309"/>
                  </a:moveTo>
                  <a:lnTo>
                    <a:pt x="25448" y="73260"/>
                  </a:lnTo>
                  <a:lnTo>
                    <a:pt x="47805" y="73260"/>
                  </a:lnTo>
                  <a:close/>
                  <a:moveTo>
                    <a:pt x="40663" y="13952"/>
                  </a:moveTo>
                  <a:lnTo>
                    <a:pt x="30416" y="13952"/>
                  </a:lnTo>
                  <a:lnTo>
                    <a:pt x="36627" y="-22"/>
                  </a:lnTo>
                  <a:lnTo>
                    <a:pt x="52773" y="-22"/>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Shape 58">
              <a:extLst>
                <a:ext uri="{FF2B5EF4-FFF2-40B4-BE49-F238E27FC236}">
                  <a16:creationId xmlns:a16="http://schemas.microsoft.com/office/drawing/2014/main" id="{5752D04E-0978-D999-964D-12A03C740362}"/>
                </a:ext>
              </a:extLst>
            </p:cNvPr>
            <p:cNvSpPr/>
            <p:nvPr/>
          </p:nvSpPr>
          <p:spPr>
            <a:xfrm>
              <a:off x="11721719" y="6417725"/>
              <a:ext cx="63034" cy="80449"/>
            </a:xfrm>
            <a:custGeom>
              <a:avLst/>
              <a:gdLst>
                <a:gd name="connsiteX0" fmla="*/ 44390 w 63034"/>
                <a:gd name="connsiteY0" fmla="*/ 80428 h 80449"/>
                <a:gd name="connsiteX1" fmla="*/ 28553 w 63034"/>
                <a:gd name="connsiteY1" fmla="*/ 49376 h 80449"/>
                <a:gd name="connsiteX2" fmla="*/ 14890 w 63034"/>
                <a:gd name="connsiteY2" fmla="*/ 49376 h 80449"/>
                <a:gd name="connsiteX3" fmla="*/ 14890 w 63034"/>
                <a:gd name="connsiteY3" fmla="*/ 80428 h 80449"/>
                <a:gd name="connsiteX4" fmla="*/ -14 w 63034"/>
                <a:gd name="connsiteY4" fmla="*/ 80428 h 80449"/>
                <a:gd name="connsiteX5" fmla="*/ -14 w 63034"/>
                <a:gd name="connsiteY5" fmla="*/ 5 h 80449"/>
                <a:gd name="connsiteX6" fmla="*/ 32900 w 63034"/>
                <a:gd name="connsiteY6" fmla="*/ 5 h 80449"/>
                <a:gd name="connsiteX7" fmla="*/ 54637 w 63034"/>
                <a:gd name="connsiteY7" fmla="*/ 9631 h 80449"/>
                <a:gd name="connsiteX8" fmla="*/ 59605 w 63034"/>
                <a:gd name="connsiteY8" fmla="*/ 25467 h 80449"/>
                <a:gd name="connsiteX9" fmla="*/ 59605 w 63034"/>
                <a:gd name="connsiteY9" fmla="*/ 34472 h 80449"/>
                <a:gd name="connsiteX10" fmla="*/ 45321 w 63034"/>
                <a:gd name="connsiteY10" fmla="*/ 47513 h 80449"/>
                <a:gd name="connsiteX11" fmla="*/ 63020 w 63034"/>
                <a:gd name="connsiteY11" fmla="*/ 80428 h 80449"/>
                <a:gd name="connsiteX12" fmla="*/ 39111 w 63034"/>
                <a:gd name="connsiteY12" fmla="*/ 15220 h 80449"/>
                <a:gd name="connsiteX13" fmla="*/ 27001 w 63034"/>
                <a:gd name="connsiteY13" fmla="*/ 13046 h 80449"/>
                <a:gd name="connsiteX14" fmla="*/ 14890 w 63034"/>
                <a:gd name="connsiteY14" fmla="*/ 13046 h 80449"/>
                <a:gd name="connsiteX15" fmla="*/ 14890 w 63034"/>
                <a:gd name="connsiteY15" fmla="*/ 38198 h 80449"/>
                <a:gd name="connsiteX16" fmla="*/ 20169 w 63034"/>
                <a:gd name="connsiteY16" fmla="*/ 38198 h 80449"/>
                <a:gd name="connsiteX17" fmla="*/ 38179 w 63034"/>
                <a:gd name="connsiteY17" fmla="*/ 36024 h 80449"/>
                <a:gd name="connsiteX18" fmla="*/ 44390 w 63034"/>
                <a:gd name="connsiteY18" fmla="*/ 25467 h 80449"/>
                <a:gd name="connsiteX19" fmla="*/ 39111 w 63034"/>
                <a:gd name="connsiteY19" fmla="*/ 15220 h 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3034" h="80449">
                  <a:moveTo>
                    <a:pt x="44390" y="80428"/>
                  </a:moveTo>
                  <a:lnTo>
                    <a:pt x="28553" y="49376"/>
                  </a:lnTo>
                  <a:lnTo>
                    <a:pt x="14890" y="49376"/>
                  </a:lnTo>
                  <a:lnTo>
                    <a:pt x="14890" y="80428"/>
                  </a:lnTo>
                  <a:lnTo>
                    <a:pt x="-14" y="80428"/>
                  </a:lnTo>
                  <a:lnTo>
                    <a:pt x="-14" y="5"/>
                  </a:lnTo>
                  <a:lnTo>
                    <a:pt x="32900" y="5"/>
                  </a:lnTo>
                  <a:cubicBezTo>
                    <a:pt x="41253" y="-365"/>
                    <a:pt x="49299" y="3197"/>
                    <a:pt x="54637" y="9631"/>
                  </a:cubicBezTo>
                  <a:cubicBezTo>
                    <a:pt x="57913" y="14257"/>
                    <a:pt x="59651" y="19797"/>
                    <a:pt x="59605" y="25467"/>
                  </a:cubicBezTo>
                  <a:cubicBezTo>
                    <a:pt x="60015" y="28454"/>
                    <a:pt x="60015" y="31485"/>
                    <a:pt x="59605" y="34472"/>
                  </a:cubicBezTo>
                  <a:cubicBezTo>
                    <a:pt x="57105" y="40788"/>
                    <a:pt x="51836" y="45598"/>
                    <a:pt x="45321" y="47513"/>
                  </a:cubicBezTo>
                  <a:lnTo>
                    <a:pt x="63020" y="80428"/>
                  </a:lnTo>
                  <a:close/>
                  <a:moveTo>
                    <a:pt x="39111" y="15220"/>
                  </a:moveTo>
                  <a:cubicBezTo>
                    <a:pt x="35369" y="13344"/>
                    <a:pt x="31162" y="12590"/>
                    <a:pt x="27001" y="13046"/>
                  </a:cubicBezTo>
                  <a:lnTo>
                    <a:pt x="14890" y="13046"/>
                  </a:lnTo>
                  <a:lnTo>
                    <a:pt x="14890" y="38198"/>
                  </a:lnTo>
                  <a:lnTo>
                    <a:pt x="20169" y="38198"/>
                  </a:lnTo>
                  <a:cubicBezTo>
                    <a:pt x="26262" y="38931"/>
                    <a:pt x="32438" y="38186"/>
                    <a:pt x="38179" y="36024"/>
                  </a:cubicBezTo>
                  <a:cubicBezTo>
                    <a:pt x="42110" y="33994"/>
                    <a:pt x="44523" y="29889"/>
                    <a:pt x="44390" y="25467"/>
                  </a:cubicBezTo>
                  <a:cubicBezTo>
                    <a:pt x="44532" y="21365"/>
                    <a:pt x="42533" y="17487"/>
                    <a:pt x="39111" y="15220"/>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Shape 59">
              <a:extLst>
                <a:ext uri="{FF2B5EF4-FFF2-40B4-BE49-F238E27FC236}">
                  <a16:creationId xmlns:a16="http://schemas.microsoft.com/office/drawing/2014/main" id="{025DA643-C033-E089-47C2-8AB37E8DFAFE}"/>
                </a:ext>
              </a:extLst>
            </p:cNvPr>
            <p:cNvSpPr/>
            <p:nvPr/>
          </p:nvSpPr>
          <p:spPr>
            <a:xfrm>
              <a:off x="11795311" y="6417751"/>
              <a:ext cx="14904" cy="80423"/>
            </a:xfrm>
            <a:custGeom>
              <a:avLst/>
              <a:gdLst>
                <a:gd name="connsiteX0" fmla="*/ 0 w 14904"/>
                <a:gd name="connsiteY0" fmla="*/ 0 h 80423"/>
                <a:gd name="connsiteX1" fmla="*/ 14905 w 14904"/>
                <a:gd name="connsiteY1" fmla="*/ 0 h 80423"/>
                <a:gd name="connsiteX2" fmla="*/ 14905 w 14904"/>
                <a:gd name="connsiteY2" fmla="*/ 80424 h 80423"/>
                <a:gd name="connsiteX3" fmla="*/ 0 w 14904"/>
                <a:gd name="connsiteY3" fmla="*/ 80424 h 80423"/>
              </a:gdLst>
              <a:ahLst/>
              <a:cxnLst>
                <a:cxn ang="0">
                  <a:pos x="connsiteX0" y="connsiteY0"/>
                </a:cxn>
                <a:cxn ang="0">
                  <a:pos x="connsiteX1" y="connsiteY1"/>
                </a:cxn>
                <a:cxn ang="0">
                  <a:pos x="connsiteX2" y="connsiteY2"/>
                </a:cxn>
                <a:cxn ang="0">
                  <a:pos x="connsiteX3" y="connsiteY3"/>
                </a:cxn>
              </a:cxnLst>
              <a:rect l="l" t="t" r="r" b="b"/>
              <a:pathLst>
                <a:path w="14904" h="80423">
                  <a:moveTo>
                    <a:pt x="0" y="0"/>
                  </a:moveTo>
                  <a:lnTo>
                    <a:pt x="14905" y="0"/>
                  </a:lnTo>
                  <a:lnTo>
                    <a:pt x="14905" y="80424"/>
                  </a:lnTo>
                  <a:lnTo>
                    <a:pt x="0" y="8042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Shape 60">
              <a:extLst>
                <a:ext uri="{FF2B5EF4-FFF2-40B4-BE49-F238E27FC236}">
                  <a16:creationId xmlns:a16="http://schemas.microsoft.com/office/drawing/2014/main" id="{14087B58-2360-008F-E708-FA99EAF7138F}"/>
                </a:ext>
              </a:extLst>
            </p:cNvPr>
            <p:cNvSpPr/>
            <p:nvPr/>
          </p:nvSpPr>
          <p:spPr>
            <a:xfrm>
              <a:off x="11825052" y="6415553"/>
              <a:ext cx="78166" cy="84824"/>
            </a:xfrm>
            <a:custGeom>
              <a:avLst/>
              <a:gdLst>
                <a:gd name="connsiteX0" fmla="*/ 65884 w 78166"/>
                <a:gd name="connsiteY0" fmla="*/ 73285 h 84824"/>
                <a:gd name="connsiteX1" fmla="*/ 52221 w 78166"/>
                <a:gd name="connsiteY1" fmla="*/ 82600 h 84824"/>
                <a:gd name="connsiteX2" fmla="*/ 38248 w 78166"/>
                <a:gd name="connsiteY2" fmla="*/ 84774 h 84824"/>
                <a:gd name="connsiteX3" fmla="*/ 10612 w 78166"/>
                <a:gd name="connsiteY3" fmla="*/ 72353 h 84824"/>
                <a:gd name="connsiteX4" fmla="*/ 55 w 78166"/>
                <a:gd name="connsiteY4" fmla="*/ 41302 h 84824"/>
                <a:gd name="connsiteX5" fmla="*/ 2228 w 78166"/>
                <a:gd name="connsiteY5" fmla="*/ 25776 h 84824"/>
                <a:gd name="connsiteX6" fmla="*/ 39490 w 78166"/>
                <a:gd name="connsiteY6" fmla="*/ 3 h 84824"/>
                <a:gd name="connsiteX7" fmla="*/ 68058 w 78166"/>
                <a:gd name="connsiteY7" fmla="*/ 12734 h 84824"/>
                <a:gd name="connsiteX8" fmla="*/ 77994 w 78166"/>
                <a:gd name="connsiteY8" fmla="*/ 43786 h 84824"/>
                <a:gd name="connsiteX9" fmla="*/ 66815 w 78166"/>
                <a:gd name="connsiteY9" fmla="*/ 74837 h 84824"/>
                <a:gd name="connsiteX10" fmla="*/ 57190 w 78166"/>
                <a:gd name="connsiteY10" fmla="*/ 24534 h 84824"/>
                <a:gd name="connsiteX11" fmla="*/ 38559 w 78166"/>
                <a:gd name="connsiteY11" fmla="*/ 13976 h 84824"/>
                <a:gd name="connsiteX12" fmla="*/ 28312 w 78166"/>
                <a:gd name="connsiteY12" fmla="*/ 16150 h 84824"/>
                <a:gd name="connsiteX13" fmla="*/ 15581 w 78166"/>
                <a:gd name="connsiteY13" fmla="*/ 41923 h 84824"/>
                <a:gd name="connsiteX14" fmla="*/ 26759 w 78166"/>
                <a:gd name="connsiteY14" fmla="*/ 67385 h 84824"/>
                <a:gd name="connsiteX15" fmla="*/ 38559 w 78166"/>
                <a:gd name="connsiteY15" fmla="*/ 70801 h 84824"/>
                <a:gd name="connsiteX16" fmla="*/ 47874 w 78166"/>
                <a:gd name="connsiteY16" fmla="*/ 68627 h 84824"/>
                <a:gd name="connsiteX17" fmla="*/ 61847 w 78166"/>
                <a:gd name="connsiteY17" fmla="*/ 44096 h 84824"/>
                <a:gd name="connsiteX18" fmla="*/ 57190 w 78166"/>
                <a:gd name="connsiteY18" fmla="*/ 24534 h 8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166" h="84824">
                  <a:moveTo>
                    <a:pt x="65884" y="73285"/>
                  </a:moveTo>
                  <a:cubicBezTo>
                    <a:pt x="62034" y="77312"/>
                    <a:pt x="57379" y="80489"/>
                    <a:pt x="52221" y="82600"/>
                  </a:cubicBezTo>
                  <a:cubicBezTo>
                    <a:pt x="47691" y="83988"/>
                    <a:pt x="42987" y="84718"/>
                    <a:pt x="38248" y="84774"/>
                  </a:cubicBezTo>
                  <a:cubicBezTo>
                    <a:pt x="27594" y="85218"/>
                    <a:pt x="17354" y="80616"/>
                    <a:pt x="10612" y="72353"/>
                  </a:cubicBezTo>
                  <a:cubicBezTo>
                    <a:pt x="3203" y="63761"/>
                    <a:pt x="-582" y="52629"/>
                    <a:pt x="55" y="41302"/>
                  </a:cubicBezTo>
                  <a:cubicBezTo>
                    <a:pt x="-48" y="36045"/>
                    <a:pt x="688" y="30803"/>
                    <a:pt x="2228" y="25776"/>
                  </a:cubicBezTo>
                  <a:cubicBezTo>
                    <a:pt x="7578" y="9887"/>
                    <a:pt x="22735" y="-599"/>
                    <a:pt x="39490" y="3"/>
                  </a:cubicBezTo>
                  <a:cubicBezTo>
                    <a:pt x="50420" y="-149"/>
                    <a:pt x="60863" y="4506"/>
                    <a:pt x="68058" y="12734"/>
                  </a:cubicBezTo>
                  <a:cubicBezTo>
                    <a:pt x="75392" y="21339"/>
                    <a:pt x="78972" y="32523"/>
                    <a:pt x="77994" y="43786"/>
                  </a:cubicBezTo>
                  <a:cubicBezTo>
                    <a:pt x="78271" y="55169"/>
                    <a:pt x="74283" y="66242"/>
                    <a:pt x="66815" y="74837"/>
                  </a:cubicBezTo>
                  <a:close/>
                  <a:moveTo>
                    <a:pt x="57190" y="24534"/>
                  </a:moveTo>
                  <a:cubicBezTo>
                    <a:pt x="53358" y="17892"/>
                    <a:pt x="46225" y="13852"/>
                    <a:pt x="38559" y="13976"/>
                  </a:cubicBezTo>
                  <a:cubicBezTo>
                    <a:pt x="35034" y="14017"/>
                    <a:pt x="31550" y="14756"/>
                    <a:pt x="28312" y="16150"/>
                  </a:cubicBezTo>
                  <a:cubicBezTo>
                    <a:pt x="19527" y="21634"/>
                    <a:pt x="14596" y="31613"/>
                    <a:pt x="15581" y="41923"/>
                  </a:cubicBezTo>
                  <a:cubicBezTo>
                    <a:pt x="15087" y="51698"/>
                    <a:pt x="19229" y="61134"/>
                    <a:pt x="26759" y="67385"/>
                  </a:cubicBezTo>
                  <a:cubicBezTo>
                    <a:pt x="30308" y="69574"/>
                    <a:pt x="34388" y="70754"/>
                    <a:pt x="38559" y="70801"/>
                  </a:cubicBezTo>
                  <a:cubicBezTo>
                    <a:pt x="41785" y="70757"/>
                    <a:pt x="44962" y="70015"/>
                    <a:pt x="47874" y="68627"/>
                  </a:cubicBezTo>
                  <a:cubicBezTo>
                    <a:pt x="57177" y="64149"/>
                    <a:pt x="62739" y="54384"/>
                    <a:pt x="61847" y="44096"/>
                  </a:cubicBezTo>
                  <a:cubicBezTo>
                    <a:pt x="62353" y="37249"/>
                    <a:pt x="60726" y="30418"/>
                    <a:pt x="57190" y="2453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Shape 61">
              <a:extLst>
                <a:ext uri="{FF2B5EF4-FFF2-40B4-BE49-F238E27FC236}">
                  <a16:creationId xmlns:a16="http://schemas.microsoft.com/office/drawing/2014/main" id="{C9922A38-7DF9-D5EC-4A20-85735758A045}"/>
                </a:ext>
              </a:extLst>
            </p:cNvPr>
            <p:cNvSpPr/>
            <p:nvPr/>
          </p:nvSpPr>
          <p:spPr>
            <a:xfrm>
              <a:off x="11069326" y="6546686"/>
              <a:ext cx="68184" cy="81060"/>
            </a:xfrm>
            <a:custGeom>
              <a:avLst/>
              <a:gdLst>
                <a:gd name="connsiteX0" fmla="*/ 45321 w 68184"/>
                <a:gd name="connsiteY0" fmla="*/ 78779 h 81060"/>
                <a:gd name="connsiteX1" fmla="*/ 25448 w 68184"/>
                <a:gd name="connsiteY1" fmla="*/ 80952 h 81060"/>
                <a:gd name="connsiteX2" fmla="*/ -14 w 68184"/>
                <a:gd name="connsiteY2" fmla="*/ 80952 h 81060"/>
                <a:gd name="connsiteX3" fmla="*/ -14 w 68184"/>
                <a:gd name="connsiteY3" fmla="*/ 218 h 81060"/>
                <a:gd name="connsiteX4" fmla="*/ 28553 w 68184"/>
                <a:gd name="connsiteY4" fmla="*/ 218 h 81060"/>
                <a:gd name="connsiteX5" fmla="*/ 40353 w 68184"/>
                <a:gd name="connsiteY5" fmla="*/ 218 h 81060"/>
                <a:gd name="connsiteX6" fmla="*/ 59605 w 68184"/>
                <a:gd name="connsiteY6" fmla="*/ 12328 h 81060"/>
                <a:gd name="connsiteX7" fmla="*/ 67989 w 68184"/>
                <a:gd name="connsiteY7" fmla="*/ 40275 h 81060"/>
                <a:gd name="connsiteX8" fmla="*/ 45321 w 68184"/>
                <a:gd name="connsiteY8" fmla="*/ 77847 h 81060"/>
                <a:gd name="connsiteX9" fmla="*/ 45321 w 68184"/>
                <a:gd name="connsiteY9" fmla="*/ 19160 h 81060"/>
                <a:gd name="connsiteX10" fmla="*/ 36937 w 68184"/>
                <a:gd name="connsiteY10" fmla="*/ 14812 h 81060"/>
                <a:gd name="connsiteX11" fmla="*/ 23896 w 68184"/>
                <a:gd name="connsiteY11" fmla="*/ 14812 h 81060"/>
                <a:gd name="connsiteX12" fmla="*/ 15822 w 68184"/>
                <a:gd name="connsiteY12" fmla="*/ 14812 h 81060"/>
                <a:gd name="connsiteX13" fmla="*/ 15822 w 68184"/>
                <a:gd name="connsiteY13" fmla="*/ 68221 h 81060"/>
                <a:gd name="connsiteX14" fmla="*/ 18927 w 68184"/>
                <a:gd name="connsiteY14" fmla="*/ 68221 h 81060"/>
                <a:gd name="connsiteX15" fmla="*/ 35385 w 68184"/>
                <a:gd name="connsiteY15" fmla="*/ 68221 h 81060"/>
                <a:gd name="connsiteX16" fmla="*/ 47184 w 68184"/>
                <a:gd name="connsiteY16" fmla="*/ 62011 h 81060"/>
                <a:gd name="connsiteX17" fmla="*/ 52152 w 68184"/>
                <a:gd name="connsiteY17" fmla="*/ 42759 h 81060"/>
                <a:gd name="connsiteX18" fmla="*/ 44390 w 68184"/>
                <a:gd name="connsiteY18" fmla="*/ 19160 h 8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184" h="81060">
                  <a:moveTo>
                    <a:pt x="45321" y="78779"/>
                  </a:moveTo>
                  <a:cubicBezTo>
                    <a:pt x="38856" y="80570"/>
                    <a:pt x="32146" y="81306"/>
                    <a:pt x="25448" y="80952"/>
                  </a:cubicBezTo>
                  <a:lnTo>
                    <a:pt x="-14" y="80952"/>
                  </a:lnTo>
                  <a:lnTo>
                    <a:pt x="-14" y="218"/>
                  </a:lnTo>
                  <a:lnTo>
                    <a:pt x="28553" y="218"/>
                  </a:lnTo>
                  <a:cubicBezTo>
                    <a:pt x="32481" y="-102"/>
                    <a:pt x="36425" y="-102"/>
                    <a:pt x="40353" y="218"/>
                  </a:cubicBezTo>
                  <a:cubicBezTo>
                    <a:pt x="48069" y="1674"/>
                    <a:pt x="54950" y="6003"/>
                    <a:pt x="59605" y="12328"/>
                  </a:cubicBezTo>
                  <a:cubicBezTo>
                    <a:pt x="65489" y="20423"/>
                    <a:pt x="68445" y="30279"/>
                    <a:pt x="67989" y="40275"/>
                  </a:cubicBezTo>
                  <a:cubicBezTo>
                    <a:pt x="69597" y="56440"/>
                    <a:pt x="60369" y="71733"/>
                    <a:pt x="45321" y="77847"/>
                  </a:cubicBezTo>
                  <a:close/>
                  <a:moveTo>
                    <a:pt x="45321" y="19160"/>
                  </a:moveTo>
                  <a:cubicBezTo>
                    <a:pt x="42868" y="17129"/>
                    <a:pt x="40008" y="15648"/>
                    <a:pt x="36937" y="14812"/>
                  </a:cubicBezTo>
                  <a:cubicBezTo>
                    <a:pt x="32612" y="14219"/>
                    <a:pt x="28224" y="14219"/>
                    <a:pt x="23896" y="14812"/>
                  </a:cubicBezTo>
                  <a:lnTo>
                    <a:pt x="15822" y="14812"/>
                  </a:lnTo>
                  <a:lnTo>
                    <a:pt x="15822" y="68221"/>
                  </a:lnTo>
                  <a:lnTo>
                    <a:pt x="18927" y="68221"/>
                  </a:lnTo>
                  <a:cubicBezTo>
                    <a:pt x="24405" y="68628"/>
                    <a:pt x="29907" y="68628"/>
                    <a:pt x="35385" y="68221"/>
                  </a:cubicBezTo>
                  <a:cubicBezTo>
                    <a:pt x="39968" y="67737"/>
                    <a:pt x="44191" y="65513"/>
                    <a:pt x="47184" y="62011"/>
                  </a:cubicBezTo>
                  <a:cubicBezTo>
                    <a:pt x="50569" y="56167"/>
                    <a:pt x="52286" y="49509"/>
                    <a:pt x="52152" y="42759"/>
                  </a:cubicBezTo>
                  <a:cubicBezTo>
                    <a:pt x="53444" y="34108"/>
                    <a:pt x="50566" y="25354"/>
                    <a:pt x="44390" y="19160"/>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Shape 62">
              <a:extLst>
                <a:ext uri="{FF2B5EF4-FFF2-40B4-BE49-F238E27FC236}">
                  <a16:creationId xmlns:a16="http://schemas.microsoft.com/office/drawing/2014/main" id="{365DE3E0-A259-5BA0-7F39-B45C3D9C8111}"/>
                </a:ext>
              </a:extLst>
            </p:cNvPr>
            <p:cNvSpPr/>
            <p:nvPr/>
          </p:nvSpPr>
          <p:spPr>
            <a:xfrm>
              <a:off x="11150681" y="6547236"/>
              <a:ext cx="59929" cy="80423"/>
            </a:xfrm>
            <a:custGeom>
              <a:avLst/>
              <a:gdLst>
                <a:gd name="connsiteX0" fmla="*/ 0 w 59929"/>
                <a:gd name="connsiteY0" fmla="*/ 80423 h 80423"/>
                <a:gd name="connsiteX1" fmla="*/ 0 w 59929"/>
                <a:gd name="connsiteY1" fmla="*/ 0 h 80423"/>
                <a:gd name="connsiteX2" fmla="*/ 57135 w 59929"/>
                <a:gd name="connsiteY2" fmla="*/ 0 h 80423"/>
                <a:gd name="connsiteX3" fmla="*/ 57135 w 59929"/>
                <a:gd name="connsiteY3" fmla="*/ 13352 h 80423"/>
                <a:gd name="connsiteX4" fmla="*/ 14594 w 59929"/>
                <a:gd name="connsiteY4" fmla="*/ 13352 h 80423"/>
                <a:gd name="connsiteX5" fmla="*/ 14594 w 59929"/>
                <a:gd name="connsiteY5" fmla="*/ 32294 h 80423"/>
                <a:gd name="connsiteX6" fmla="*/ 53719 w 59929"/>
                <a:gd name="connsiteY6" fmla="*/ 32294 h 80423"/>
                <a:gd name="connsiteX7" fmla="*/ 53719 w 59929"/>
                <a:gd name="connsiteY7" fmla="*/ 45335 h 80423"/>
                <a:gd name="connsiteX8" fmla="*/ 14594 w 59929"/>
                <a:gd name="connsiteY8" fmla="*/ 45335 h 80423"/>
                <a:gd name="connsiteX9" fmla="*/ 14594 w 59929"/>
                <a:gd name="connsiteY9" fmla="*/ 66761 h 80423"/>
                <a:gd name="connsiteX10" fmla="*/ 59929 w 59929"/>
                <a:gd name="connsiteY10" fmla="*/ 66761 h 80423"/>
                <a:gd name="connsiteX11" fmla="*/ 59929 w 59929"/>
                <a:gd name="connsiteY11" fmla="*/ 80423 h 80423"/>
                <a:gd name="connsiteX12" fmla="*/ 0 w 59929"/>
                <a:gd name="connsiteY12" fmla="*/ 80423 h 8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929" h="80423">
                  <a:moveTo>
                    <a:pt x="0" y="80423"/>
                  </a:moveTo>
                  <a:lnTo>
                    <a:pt x="0" y="0"/>
                  </a:lnTo>
                  <a:lnTo>
                    <a:pt x="57135" y="0"/>
                  </a:lnTo>
                  <a:lnTo>
                    <a:pt x="57135" y="13352"/>
                  </a:lnTo>
                  <a:lnTo>
                    <a:pt x="14594" y="13352"/>
                  </a:lnTo>
                  <a:lnTo>
                    <a:pt x="14594" y="32294"/>
                  </a:lnTo>
                  <a:lnTo>
                    <a:pt x="53719" y="32294"/>
                  </a:lnTo>
                  <a:lnTo>
                    <a:pt x="53719" y="45335"/>
                  </a:lnTo>
                  <a:lnTo>
                    <a:pt x="14594" y="45335"/>
                  </a:lnTo>
                  <a:lnTo>
                    <a:pt x="14594" y="66761"/>
                  </a:lnTo>
                  <a:lnTo>
                    <a:pt x="59929" y="66761"/>
                  </a:lnTo>
                  <a:lnTo>
                    <a:pt x="59929" y="80423"/>
                  </a:lnTo>
                  <a:lnTo>
                    <a:pt x="0" y="8042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Shape 63">
              <a:extLst>
                <a:ext uri="{FF2B5EF4-FFF2-40B4-BE49-F238E27FC236}">
                  <a16:creationId xmlns:a16="http://schemas.microsoft.com/office/drawing/2014/main" id="{779C532D-D4A8-17EB-3094-785B06612D6F}"/>
                </a:ext>
              </a:extLst>
            </p:cNvPr>
            <p:cNvSpPr/>
            <p:nvPr/>
          </p:nvSpPr>
          <p:spPr>
            <a:xfrm>
              <a:off x="11255325" y="6547236"/>
              <a:ext cx="46887" cy="80423"/>
            </a:xfrm>
            <a:custGeom>
              <a:avLst/>
              <a:gdLst>
                <a:gd name="connsiteX0" fmla="*/ 0 w 46887"/>
                <a:gd name="connsiteY0" fmla="*/ 80423 h 80423"/>
                <a:gd name="connsiteX1" fmla="*/ 0 w 46887"/>
                <a:gd name="connsiteY1" fmla="*/ 0 h 80423"/>
                <a:gd name="connsiteX2" fmla="*/ 14905 w 46887"/>
                <a:gd name="connsiteY2" fmla="*/ 0 h 80423"/>
                <a:gd name="connsiteX3" fmla="*/ 14905 w 46887"/>
                <a:gd name="connsiteY3" fmla="*/ 66761 h 80423"/>
                <a:gd name="connsiteX4" fmla="*/ 46888 w 46887"/>
                <a:gd name="connsiteY4" fmla="*/ 66761 h 80423"/>
                <a:gd name="connsiteX5" fmla="*/ 46888 w 46887"/>
                <a:gd name="connsiteY5" fmla="*/ 80423 h 80423"/>
                <a:gd name="connsiteX6" fmla="*/ 0 w 46887"/>
                <a:gd name="connsiteY6" fmla="*/ 80423 h 80423"/>
                <a:gd name="connsiteX7" fmla="*/ 0 w 46887"/>
                <a:gd name="connsiteY7" fmla="*/ 80423 h 8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87" h="80423">
                  <a:moveTo>
                    <a:pt x="0" y="80423"/>
                  </a:moveTo>
                  <a:lnTo>
                    <a:pt x="0" y="0"/>
                  </a:lnTo>
                  <a:lnTo>
                    <a:pt x="14905" y="0"/>
                  </a:lnTo>
                  <a:lnTo>
                    <a:pt x="14905" y="66761"/>
                  </a:lnTo>
                  <a:lnTo>
                    <a:pt x="46888" y="66761"/>
                  </a:lnTo>
                  <a:lnTo>
                    <a:pt x="46888" y="80423"/>
                  </a:lnTo>
                  <a:lnTo>
                    <a:pt x="0" y="80423"/>
                  </a:lnTo>
                  <a:lnTo>
                    <a:pt x="0" y="8042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Shape 64">
              <a:extLst>
                <a:ext uri="{FF2B5EF4-FFF2-40B4-BE49-F238E27FC236}">
                  <a16:creationId xmlns:a16="http://schemas.microsoft.com/office/drawing/2014/main" id="{6520F6EF-3356-176F-FDEE-D0D4A8030318}"/>
                </a:ext>
              </a:extLst>
            </p:cNvPr>
            <p:cNvSpPr/>
            <p:nvPr/>
          </p:nvSpPr>
          <p:spPr>
            <a:xfrm>
              <a:off x="11314323" y="6547236"/>
              <a:ext cx="14904" cy="80423"/>
            </a:xfrm>
            <a:custGeom>
              <a:avLst/>
              <a:gdLst>
                <a:gd name="connsiteX0" fmla="*/ 0 w 14904"/>
                <a:gd name="connsiteY0" fmla="*/ 0 h 80423"/>
                <a:gd name="connsiteX1" fmla="*/ 14905 w 14904"/>
                <a:gd name="connsiteY1" fmla="*/ 0 h 80423"/>
                <a:gd name="connsiteX2" fmla="*/ 14905 w 14904"/>
                <a:gd name="connsiteY2" fmla="*/ 80424 h 80423"/>
                <a:gd name="connsiteX3" fmla="*/ 0 w 14904"/>
                <a:gd name="connsiteY3" fmla="*/ 80424 h 80423"/>
              </a:gdLst>
              <a:ahLst/>
              <a:cxnLst>
                <a:cxn ang="0">
                  <a:pos x="connsiteX0" y="connsiteY0"/>
                </a:cxn>
                <a:cxn ang="0">
                  <a:pos x="connsiteX1" y="connsiteY1"/>
                </a:cxn>
                <a:cxn ang="0">
                  <a:pos x="connsiteX2" y="connsiteY2"/>
                </a:cxn>
                <a:cxn ang="0">
                  <a:pos x="connsiteX3" y="connsiteY3"/>
                </a:cxn>
              </a:cxnLst>
              <a:rect l="l" t="t" r="r" b="b"/>
              <a:pathLst>
                <a:path w="14904" h="80423">
                  <a:moveTo>
                    <a:pt x="0" y="0"/>
                  </a:moveTo>
                  <a:lnTo>
                    <a:pt x="14905" y="0"/>
                  </a:lnTo>
                  <a:lnTo>
                    <a:pt x="14905" y="80424"/>
                  </a:lnTo>
                  <a:lnTo>
                    <a:pt x="0" y="8042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Shape 65">
              <a:extLst>
                <a:ext uri="{FF2B5EF4-FFF2-40B4-BE49-F238E27FC236}">
                  <a16:creationId xmlns:a16="http://schemas.microsoft.com/office/drawing/2014/main" id="{482D6839-237A-8971-192D-D8DE8D8A52F7}"/>
                </a:ext>
              </a:extLst>
            </p:cNvPr>
            <p:cNvSpPr/>
            <p:nvPr/>
          </p:nvSpPr>
          <p:spPr>
            <a:xfrm>
              <a:off x="11341648" y="6545212"/>
              <a:ext cx="69582" cy="84347"/>
            </a:xfrm>
            <a:custGeom>
              <a:avLst/>
              <a:gdLst>
                <a:gd name="connsiteX0" fmla="*/ 61157 w 69582"/>
                <a:gd name="connsiteY0" fmla="*/ 75905 h 84347"/>
                <a:gd name="connsiteX1" fmla="*/ 34763 w 69582"/>
                <a:gd name="connsiteY1" fmla="*/ 84289 h 84347"/>
                <a:gd name="connsiteX2" fmla="*/ 3712 w 69582"/>
                <a:gd name="connsiteY2" fmla="*/ 72490 h 84347"/>
                <a:gd name="connsiteX3" fmla="*/ -14 w 69582"/>
                <a:gd name="connsiteY3" fmla="*/ 67211 h 84347"/>
                <a:gd name="connsiteX4" fmla="*/ 12717 w 69582"/>
                <a:gd name="connsiteY4" fmla="*/ 58206 h 84347"/>
                <a:gd name="connsiteX5" fmla="*/ 37558 w 69582"/>
                <a:gd name="connsiteY5" fmla="*/ 70316 h 84347"/>
                <a:gd name="connsiteX6" fmla="*/ 43458 w 69582"/>
                <a:gd name="connsiteY6" fmla="*/ 70316 h 84347"/>
                <a:gd name="connsiteX7" fmla="*/ 53084 w 69582"/>
                <a:gd name="connsiteY7" fmla="*/ 60069 h 84347"/>
                <a:gd name="connsiteX8" fmla="*/ 53084 w 69582"/>
                <a:gd name="connsiteY8" fmla="*/ 55411 h 84347"/>
                <a:gd name="connsiteX9" fmla="*/ 39111 w 69582"/>
                <a:gd name="connsiteY9" fmla="*/ 49822 h 84347"/>
                <a:gd name="connsiteX10" fmla="*/ 29485 w 69582"/>
                <a:gd name="connsiteY10" fmla="*/ 47649 h 84347"/>
                <a:gd name="connsiteX11" fmla="*/ 17375 w 69582"/>
                <a:gd name="connsiteY11" fmla="*/ 43922 h 84347"/>
                <a:gd name="connsiteX12" fmla="*/ 5885 w 69582"/>
                <a:gd name="connsiteY12" fmla="*/ 24981 h 84347"/>
                <a:gd name="connsiteX13" fmla="*/ 8991 w 69582"/>
                <a:gd name="connsiteY13" fmla="*/ 13181 h 84347"/>
                <a:gd name="connsiteX14" fmla="*/ 37558 w 69582"/>
                <a:gd name="connsiteY14" fmla="*/ 140 h 84347"/>
                <a:gd name="connsiteX15" fmla="*/ 68610 w 69582"/>
                <a:gd name="connsiteY15" fmla="*/ 16286 h 84347"/>
                <a:gd name="connsiteX16" fmla="*/ 56189 w 69582"/>
                <a:gd name="connsiteY16" fmla="*/ 25602 h 84347"/>
                <a:gd name="connsiteX17" fmla="*/ 35385 w 69582"/>
                <a:gd name="connsiteY17" fmla="*/ 13492 h 84347"/>
                <a:gd name="connsiteX18" fmla="*/ 21101 w 69582"/>
                <a:gd name="connsiteY18" fmla="*/ 19702 h 84347"/>
                <a:gd name="connsiteX19" fmla="*/ 21101 w 69582"/>
                <a:gd name="connsiteY19" fmla="*/ 27155 h 84347"/>
                <a:gd name="connsiteX20" fmla="*/ 35074 w 69582"/>
                <a:gd name="connsiteY20" fmla="*/ 33054 h 84347"/>
                <a:gd name="connsiteX21" fmla="*/ 43458 w 69582"/>
                <a:gd name="connsiteY21" fmla="*/ 34917 h 84347"/>
                <a:gd name="connsiteX22" fmla="*/ 64883 w 69582"/>
                <a:gd name="connsiteY22" fmla="*/ 45164 h 84347"/>
                <a:gd name="connsiteX23" fmla="*/ 69541 w 69582"/>
                <a:gd name="connsiteY23" fmla="*/ 58517 h 84347"/>
                <a:gd name="connsiteX24" fmla="*/ 61468 w 69582"/>
                <a:gd name="connsiteY24" fmla="*/ 76216 h 84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582" h="84347">
                  <a:moveTo>
                    <a:pt x="61157" y="75905"/>
                  </a:moveTo>
                  <a:cubicBezTo>
                    <a:pt x="53624" y="81725"/>
                    <a:pt x="44275" y="84693"/>
                    <a:pt x="34763" y="84289"/>
                  </a:cubicBezTo>
                  <a:cubicBezTo>
                    <a:pt x="23265" y="84587"/>
                    <a:pt x="12111" y="80349"/>
                    <a:pt x="3712" y="72490"/>
                  </a:cubicBezTo>
                  <a:cubicBezTo>
                    <a:pt x="2290" y="70866"/>
                    <a:pt x="1041" y="69096"/>
                    <a:pt x="-14" y="67211"/>
                  </a:cubicBezTo>
                  <a:lnTo>
                    <a:pt x="12717" y="58206"/>
                  </a:lnTo>
                  <a:cubicBezTo>
                    <a:pt x="18101" y="66547"/>
                    <a:pt x="27671" y="71210"/>
                    <a:pt x="37558" y="70316"/>
                  </a:cubicBezTo>
                  <a:lnTo>
                    <a:pt x="43458" y="70316"/>
                  </a:lnTo>
                  <a:cubicBezTo>
                    <a:pt x="45321" y="70316"/>
                    <a:pt x="53084" y="67832"/>
                    <a:pt x="53084" y="60069"/>
                  </a:cubicBezTo>
                  <a:cubicBezTo>
                    <a:pt x="53606" y="58560"/>
                    <a:pt x="53606" y="56921"/>
                    <a:pt x="53084" y="55411"/>
                  </a:cubicBezTo>
                  <a:cubicBezTo>
                    <a:pt x="50600" y="51685"/>
                    <a:pt x="43147" y="50754"/>
                    <a:pt x="39111" y="49822"/>
                  </a:cubicBezTo>
                  <a:lnTo>
                    <a:pt x="29485" y="47649"/>
                  </a:lnTo>
                  <a:cubicBezTo>
                    <a:pt x="25318" y="46882"/>
                    <a:pt x="21253" y="45630"/>
                    <a:pt x="17375" y="43922"/>
                  </a:cubicBezTo>
                  <a:cubicBezTo>
                    <a:pt x="10223" y="40342"/>
                    <a:pt x="5755" y="32980"/>
                    <a:pt x="5885" y="24981"/>
                  </a:cubicBezTo>
                  <a:cubicBezTo>
                    <a:pt x="5960" y="20857"/>
                    <a:pt x="7025" y="16808"/>
                    <a:pt x="8991" y="13181"/>
                  </a:cubicBezTo>
                  <a:cubicBezTo>
                    <a:pt x="15452" y="3984"/>
                    <a:pt x="26377" y="-1003"/>
                    <a:pt x="37558" y="140"/>
                  </a:cubicBezTo>
                  <a:cubicBezTo>
                    <a:pt x="49935" y="78"/>
                    <a:pt x="61552" y="6117"/>
                    <a:pt x="68610" y="16286"/>
                  </a:cubicBezTo>
                  <a:lnTo>
                    <a:pt x="56189" y="25602"/>
                  </a:lnTo>
                  <a:cubicBezTo>
                    <a:pt x="52093" y="17966"/>
                    <a:pt x="44048" y="13284"/>
                    <a:pt x="35385" y="13492"/>
                  </a:cubicBezTo>
                  <a:cubicBezTo>
                    <a:pt x="35385" y="13492"/>
                    <a:pt x="24516" y="13492"/>
                    <a:pt x="21101" y="19702"/>
                  </a:cubicBezTo>
                  <a:cubicBezTo>
                    <a:pt x="19887" y="22037"/>
                    <a:pt x="19887" y="24820"/>
                    <a:pt x="21101" y="27155"/>
                  </a:cubicBezTo>
                  <a:cubicBezTo>
                    <a:pt x="22964" y="30260"/>
                    <a:pt x="27622" y="31502"/>
                    <a:pt x="35074" y="33054"/>
                  </a:cubicBezTo>
                  <a:lnTo>
                    <a:pt x="43458" y="34917"/>
                  </a:lnTo>
                  <a:cubicBezTo>
                    <a:pt x="51500" y="35989"/>
                    <a:pt x="58999" y="39575"/>
                    <a:pt x="64883" y="45164"/>
                  </a:cubicBezTo>
                  <a:cubicBezTo>
                    <a:pt x="68131" y="48832"/>
                    <a:pt x="69805" y="53626"/>
                    <a:pt x="69541" y="58517"/>
                  </a:cubicBezTo>
                  <a:cubicBezTo>
                    <a:pt x="69839" y="65370"/>
                    <a:pt x="66836" y="71950"/>
                    <a:pt x="61468" y="76216"/>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Shape 66">
              <a:extLst>
                <a:ext uri="{FF2B5EF4-FFF2-40B4-BE49-F238E27FC236}">
                  <a16:creationId xmlns:a16="http://schemas.microsoft.com/office/drawing/2014/main" id="{0C1CEC6B-B7F8-01A2-42D6-6F2C36600282}"/>
                </a:ext>
              </a:extLst>
            </p:cNvPr>
            <p:cNvSpPr/>
            <p:nvPr/>
          </p:nvSpPr>
          <p:spPr>
            <a:xfrm>
              <a:off x="11424556" y="6546925"/>
              <a:ext cx="64300" cy="80960"/>
            </a:xfrm>
            <a:custGeom>
              <a:avLst/>
              <a:gdLst>
                <a:gd name="connsiteX0" fmla="*/ 53084 w 64300"/>
                <a:gd name="connsiteY0" fmla="*/ 76986 h 80960"/>
                <a:gd name="connsiteX1" fmla="*/ 31037 w 64300"/>
                <a:gd name="connsiteY1" fmla="*/ 80712 h 80960"/>
                <a:gd name="connsiteX2" fmla="*/ -14 w 64300"/>
                <a:gd name="connsiteY2" fmla="*/ 80712 h 80960"/>
                <a:gd name="connsiteX3" fmla="*/ -14 w 64300"/>
                <a:gd name="connsiteY3" fmla="*/ -22 h 80960"/>
                <a:gd name="connsiteX4" fmla="*/ 40974 w 64300"/>
                <a:gd name="connsiteY4" fmla="*/ -22 h 80960"/>
                <a:gd name="connsiteX5" fmla="*/ 55258 w 64300"/>
                <a:gd name="connsiteY5" fmla="*/ 6499 h 80960"/>
                <a:gd name="connsiteX6" fmla="*/ 60536 w 64300"/>
                <a:gd name="connsiteY6" fmla="*/ 19541 h 80960"/>
                <a:gd name="connsiteX7" fmla="*/ 53084 w 64300"/>
                <a:gd name="connsiteY7" fmla="*/ 33825 h 80960"/>
                <a:gd name="connsiteX8" fmla="*/ 47184 w 64300"/>
                <a:gd name="connsiteY8" fmla="*/ 35998 h 80960"/>
                <a:gd name="connsiteX9" fmla="*/ 53084 w 64300"/>
                <a:gd name="connsiteY9" fmla="*/ 38172 h 80960"/>
                <a:gd name="connsiteX10" fmla="*/ 64263 w 64300"/>
                <a:gd name="connsiteY10" fmla="*/ 57424 h 80960"/>
                <a:gd name="connsiteX11" fmla="*/ 53705 w 64300"/>
                <a:gd name="connsiteY11" fmla="*/ 76676 h 80960"/>
                <a:gd name="connsiteX12" fmla="*/ 42216 w 64300"/>
                <a:gd name="connsiteY12" fmla="*/ 16746 h 80960"/>
                <a:gd name="connsiteX13" fmla="*/ 26069 w 64300"/>
                <a:gd name="connsiteY13" fmla="*/ 12399 h 80960"/>
                <a:gd name="connsiteX14" fmla="*/ 14270 w 64300"/>
                <a:gd name="connsiteY14" fmla="*/ 12399 h 80960"/>
                <a:gd name="connsiteX15" fmla="*/ 14270 w 64300"/>
                <a:gd name="connsiteY15" fmla="*/ 32582 h 80960"/>
                <a:gd name="connsiteX16" fmla="*/ 31658 w 64300"/>
                <a:gd name="connsiteY16" fmla="*/ 32582 h 80960"/>
                <a:gd name="connsiteX17" fmla="*/ 41905 w 64300"/>
                <a:gd name="connsiteY17" fmla="*/ 28856 h 80960"/>
                <a:gd name="connsiteX18" fmla="*/ 44390 w 64300"/>
                <a:gd name="connsiteY18" fmla="*/ 22646 h 80960"/>
                <a:gd name="connsiteX19" fmla="*/ 42216 w 64300"/>
                <a:gd name="connsiteY19" fmla="*/ 17057 h 80960"/>
                <a:gd name="connsiteX20" fmla="*/ 42216 w 64300"/>
                <a:gd name="connsiteY20" fmla="*/ 45624 h 80960"/>
                <a:gd name="connsiteX21" fmla="*/ 23274 w 64300"/>
                <a:gd name="connsiteY21" fmla="*/ 43761 h 80960"/>
                <a:gd name="connsiteX22" fmla="*/ 14890 w 64300"/>
                <a:gd name="connsiteY22" fmla="*/ 43761 h 80960"/>
                <a:gd name="connsiteX23" fmla="*/ 14890 w 64300"/>
                <a:gd name="connsiteY23" fmla="*/ 67671 h 80960"/>
                <a:gd name="connsiteX24" fmla="*/ 31658 w 64300"/>
                <a:gd name="connsiteY24" fmla="*/ 67671 h 80960"/>
                <a:gd name="connsiteX25" fmla="*/ 46253 w 64300"/>
                <a:gd name="connsiteY25" fmla="*/ 63324 h 80960"/>
                <a:gd name="connsiteX26" fmla="*/ 48737 w 64300"/>
                <a:gd name="connsiteY26" fmla="*/ 56492 h 80960"/>
                <a:gd name="connsiteX27" fmla="*/ 42216 w 64300"/>
                <a:gd name="connsiteY27" fmla="*/ 45624 h 80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300" h="80960">
                  <a:moveTo>
                    <a:pt x="53084" y="76986"/>
                  </a:moveTo>
                  <a:cubicBezTo>
                    <a:pt x="46212" y="80216"/>
                    <a:pt x="38589" y="81504"/>
                    <a:pt x="31037" y="80712"/>
                  </a:cubicBezTo>
                  <a:lnTo>
                    <a:pt x="-14" y="80712"/>
                  </a:lnTo>
                  <a:lnTo>
                    <a:pt x="-14" y="-22"/>
                  </a:lnTo>
                  <a:lnTo>
                    <a:pt x="40974" y="-22"/>
                  </a:lnTo>
                  <a:cubicBezTo>
                    <a:pt x="46374" y="326"/>
                    <a:pt x="51457" y="2646"/>
                    <a:pt x="55258" y="6499"/>
                  </a:cubicBezTo>
                  <a:cubicBezTo>
                    <a:pt x="58682" y="9971"/>
                    <a:pt x="60583" y="14666"/>
                    <a:pt x="60536" y="19541"/>
                  </a:cubicBezTo>
                  <a:cubicBezTo>
                    <a:pt x="60651" y="25260"/>
                    <a:pt x="57841" y="30648"/>
                    <a:pt x="53084" y="33825"/>
                  </a:cubicBezTo>
                  <a:cubicBezTo>
                    <a:pt x="51314" y="34998"/>
                    <a:pt x="49293" y="35743"/>
                    <a:pt x="47184" y="35998"/>
                  </a:cubicBezTo>
                  <a:cubicBezTo>
                    <a:pt x="49209" y="36554"/>
                    <a:pt x="51183" y="37284"/>
                    <a:pt x="53084" y="38172"/>
                  </a:cubicBezTo>
                  <a:cubicBezTo>
                    <a:pt x="60275" y="41830"/>
                    <a:pt x="64651" y="49366"/>
                    <a:pt x="64263" y="57424"/>
                  </a:cubicBezTo>
                  <a:cubicBezTo>
                    <a:pt x="64620" y="65311"/>
                    <a:pt x="60545" y="72735"/>
                    <a:pt x="53705" y="76676"/>
                  </a:cubicBezTo>
                  <a:close/>
                  <a:moveTo>
                    <a:pt x="42216" y="16746"/>
                  </a:moveTo>
                  <a:cubicBezTo>
                    <a:pt x="38490" y="11778"/>
                    <a:pt x="31348" y="12399"/>
                    <a:pt x="26069" y="12399"/>
                  </a:cubicBezTo>
                  <a:lnTo>
                    <a:pt x="14270" y="12399"/>
                  </a:lnTo>
                  <a:lnTo>
                    <a:pt x="14270" y="32582"/>
                  </a:lnTo>
                  <a:lnTo>
                    <a:pt x="31658" y="32582"/>
                  </a:lnTo>
                  <a:cubicBezTo>
                    <a:pt x="35437" y="32778"/>
                    <a:pt x="39135" y="31434"/>
                    <a:pt x="41905" y="28856"/>
                  </a:cubicBezTo>
                  <a:cubicBezTo>
                    <a:pt x="43449" y="27148"/>
                    <a:pt x="44331" y="24947"/>
                    <a:pt x="44390" y="22646"/>
                  </a:cubicBezTo>
                  <a:cubicBezTo>
                    <a:pt x="44324" y="20590"/>
                    <a:pt x="43557" y="18616"/>
                    <a:pt x="42216" y="17057"/>
                  </a:cubicBezTo>
                  <a:close/>
                  <a:moveTo>
                    <a:pt x="42216" y="45624"/>
                  </a:moveTo>
                  <a:cubicBezTo>
                    <a:pt x="36086" y="43758"/>
                    <a:pt x="29649" y="43124"/>
                    <a:pt x="23274" y="43761"/>
                  </a:cubicBezTo>
                  <a:lnTo>
                    <a:pt x="14890" y="43761"/>
                  </a:lnTo>
                  <a:lnTo>
                    <a:pt x="14890" y="67671"/>
                  </a:lnTo>
                  <a:lnTo>
                    <a:pt x="31658" y="67671"/>
                  </a:lnTo>
                  <a:cubicBezTo>
                    <a:pt x="36937" y="68643"/>
                    <a:pt x="42365" y="67025"/>
                    <a:pt x="46253" y="63324"/>
                  </a:cubicBezTo>
                  <a:cubicBezTo>
                    <a:pt x="47973" y="61476"/>
                    <a:pt x="48867" y="59010"/>
                    <a:pt x="48737" y="56492"/>
                  </a:cubicBezTo>
                  <a:cubicBezTo>
                    <a:pt x="48858" y="51912"/>
                    <a:pt x="46315" y="47674"/>
                    <a:pt x="42216" y="456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Shape 67">
              <a:extLst>
                <a:ext uri="{FF2B5EF4-FFF2-40B4-BE49-F238E27FC236}">
                  <a16:creationId xmlns:a16="http://schemas.microsoft.com/office/drawing/2014/main" id="{DD83A162-4220-ED76-7B0C-FBC81034B6AF}"/>
                </a:ext>
              </a:extLst>
            </p:cNvPr>
            <p:cNvSpPr/>
            <p:nvPr/>
          </p:nvSpPr>
          <p:spPr>
            <a:xfrm>
              <a:off x="11498693" y="6543757"/>
              <a:ext cx="77534" cy="85783"/>
            </a:xfrm>
            <a:custGeom>
              <a:avLst/>
              <a:gdLst>
                <a:gd name="connsiteX0" fmla="*/ 66202 w 77534"/>
                <a:gd name="connsiteY0" fmla="*/ 74255 h 85783"/>
                <a:gd name="connsiteX1" fmla="*/ 52539 w 77534"/>
                <a:gd name="connsiteY1" fmla="*/ 83570 h 85783"/>
                <a:gd name="connsiteX2" fmla="*/ 38255 w 77534"/>
                <a:gd name="connsiteY2" fmla="*/ 85744 h 85783"/>
                <a:gd name="connsiteX3" fmla="*/ 10619 w 77534"/>
                <a:gd name="connsiteY3" fmla="*/ 73323 h 85783"/>
                <a:gd name="connsiteX4" fmla="*/ 62 w 77534"/>
                <a:gd name="connsiteY4" fmla="*/ 42272 h 85783"/>
                <a:gd name="connsiteX5" fmla="*/ 2546 w 77534"/>
                <a:gd name="connsiteY5" fmla="*/ 26746 h 85783"/>
                <a:gd name="connsiteX6" fmla="*/ 49884 w 77534"/>
                <a:gd name="connsiteY6" fmla="*/ 1659 h 85783"/>
                <a:gd name="connsiteX7" fmla="*/ 67133 w 77534"/>
                <a:gd name="connsiteY7" fmla="*/ 12773 h 85783"/>
                <a:gd name="connsiteX8" fmla="*/ 77380 w 77534"/>
                <a:gd name="connsiteY8" fmla="*/ 43824 h 85783"/>
                <a:gd name="connsiteX9" fmla="*/ 66202 w 77534"/>
                <a:gd name="connsiteY9" fmla="*/ 74255 h 85783"/>
                <a:gd name="connsiteX10" fmla="*/ 57197 w 77534"/>
                <a:gd name="connsiteY10" fmla="*/ 25193 h 85783"/>
                <a:gd name="connsiteX11" fmla="*/ 38566 w 77534"/>
                <a:gd name="connsiteY11" fmla="*/ 14636 h 85783"/>
                <a:gd name="connsiteX12" fmla="*/ 28319 w 77534"/>
                <a:gd name="connsiteY12" fmla="*/ 17120 h 85783"/>
                <a:gd name="connsiteX13" fmla="*/ 15588 w 77534"/>
                <a:gd name="connsiteY13" fmla="*/ 42582 h 85783"/>
                <a:gd name="connsiteX14" fmla="*/ 27077 w 77534"/>
                <a:gd name="connsiteY14" fmla="*/ 68044 h 85783"/>
                <a:gd name="connsiteX15" fmla="*/ 48192 w 77534"/>
                <a:gd name="connsiteY15" fmla="*/ 68044 h 85783"/>
                <a:gd name="connsiteX16" fmla="*/ 62165 w 77534"/>
                <a:gd name="connsiteY16" fmla="*/ 43203 h 85783"/>
                <a:gd name="connsiteX17" fmla="*/ 57197 w 77534"/>
                <a:gd name="connsiteY17" fmla="*/ 25193 h 85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534" h="85783">
                  <a:moveTo>
                    <a:pt x="66202" y="74255"/>
                  </a:moveTo>
                  <a:cubicBezTo>
                    <a:pt x="62351" y="78282"/>
                    <a:pt x="57697" y="81459"/>
                    <a:pt x="52539" y="83570"/>
                  </a:cubicBezTo>
                  <a:cubicBezTo>
                    <a:pt x="47931" y="85076"/>
                    <a:pt x="43102" y="85809"/>
                    <a:pt x="38255" y="85744"/>
                  </a:cubicBezTo>
                  <a:cubicBezTo>
                    <a:pt x="27620" y="86092"/>
                    <a:pt x="17420" y="81508"/>
                    <a:pt x="10619" y="73323"/>
                  </a:cubicBezTo>
                  <a:cubicBezTo>
                    <a:pt x="3179" y="64747"/>
                    <a:pt x="-609" y="53602"/>
                    <a:pt x="62" y="42272"/>
                  </a:cubicBezTo>
                  <a:cubicBezTo>
                    <a:pt x="-34" y="36990"/>
                    <a:pt x="807" y="31733"/>
                    <a:pt x="2546" y="26746"/>
                  </a:cubicBezTo>
                  <a:cubicBezTo>
                    <a:pt x="8691" y="6745"/>
                    <a:pt x="29884" y="-4486"/>
                    <a:pt x="49884" y="1659"/>
                  </a:cubicBezTo>
                  <a:cubicBezTo>
                    <a:pt x="56548" y="3706"/>
                    <a:pt x="62516" y="7553"/>
                    <a:pt x="67133" y="12773"/>
                  </a:cubicBezTo>
                  <a:cubicBezTo>
                    <a:pt x="74610" y="21309"/>
                    <a:pt x="78309" y="32512"/>
                    <a:pt x="77380" y="43824"/>
                  </a:cubicBezTo>
                  <a:cubicBezTo>
                    <a:pt x="77504" y="54993"/>
                    <a:pt x="73527" y="65821"/>
                    <a:pt x="66202" y="74255"/>
                  </a:cubicBezTo>
                  <a:close/>
                  <a:moveTo>
                    <a:pt x="57197" y="25193"/>
                  </a:moveTo>
                  <a:cubicBezTo>
                    <a:pt x="53415" y="18502"/>
                    <a:pt x="46251" y="14443"/>
                    <a:pt x="38566" y="14636"/>
                  </a:cubicBezTo>
                  <a:cubicBezTo>
                    <a:pt x="34995" y="14583"/>
                    <a:pt x="31470" y="15440"/>
                    <a:pt x="28319" y="17120"/>
                  </a:cubicBezTo>
                  <a:cubicBezTo>
                    <a:pt x="19640" y="22551"/>
                    <a:pt x="14724" y="32379"/>
                    <a:pt x="15588" y="42582"/>
                  </a:cubicBezTo>
                  <a:cubicBezTo>
                    <a:pt x="15168" y="52410"/>
                    <a:pt x="19429" y="61856"/>
                    <a:pt x="27077" y="68044"/>
                  </a:cubicBezTo>
                  <a:cubicBezTo>
                    <a:pt x="33697" y="71469"/>
                    <a:pt x="41568" y="71469"/>
                    <a:pt x="48192" y="68044"/>
                  </a:cubicBezTo>
                  <a:cubicBezTo>
                    <a:pt x="57420" y="63328"/>
                    <a:pt x="62926" y="53540"/>
                    <a:pt x="62165" y="43203"/>
                  </a:cubicBezTo>
                  <a:cubicBezTo>
                    <a:pt x="62093" y="36872"/>
                    <a:pt x="60379" y="30668"/>
                    <a:pt x="57197" y="2519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Shape 68">
              <a:extLst>
                <a:ext uri="{FF2B5EF4-FFF2-40B4-BE49-F238E27FC236}">
                  <a16:creationId xmlns:a16="http://schemas.microsoft.com/office/drawing/2014/main" id="{791C6C34-4E6F-E8D3-017D-C482FD5A8D33}"/>
                </a:ext>
              </a:extLst>
            </p:cNvPr>
            <p:cNvSpPr/>
            <p:nvPr/>
          </p:nvSpPr>
          <p:spPr>
            <a:xfrm>
              <a:off x="11581987" y="6546925"/>
              <a:ext cx="71728" cy="80733"/>
            </a:xfrm>
            <a:custGeom>
              <a:avLst/>
              <a:gdLst>
                <a:gd name="connsiteX0" fmla="*/ 55568 w 71728"/>
                <a:gd name="connsiteY0" fmla="*/ 80712 h 80733"/>
                <a:gd name="connsiteX1" fmla="*/ 50910 w 71728"/>
                <a:gd name="connsiteY1" fmla="*/ 64876 h 80733"/>
                <a:gd name="connsiteX2" fmla="*/ 19859 w 71728"/>
                <a:gd name="connsiteY2" fmla="*/ 64876 h 80733"/>
                <a:gd name="connsiteX3" fmla="*/ 15201 w 71728"/>
                <a:gd name="connsiteY3" fmla="*/ 80712 h 80733"/>
                <a:gd name="connsiteX4" fmla="*/ -14 w 71728"/>
                <a:gd name="connsiteY4" fmla="*/ 80712 h 80733"/>
                <a:gd name="connsiteX5" fmla="*/ 27001 w 71728"/>
                <a:gd name="connsiteY5" fmla="*/ -22 h 80733"/>
                <a:gd name="connsiteX6" fmla="*/ 44390 w 71728"/>
                <a:gd name="connsiteY6" fmla="*/ -22 h 80733"/>
                <a:gd name="connsiteX7" fmla="*/ 71715 w 71728"/>
                <a:gd name="connsiteY7" fmla="*/ 80712 h 80733"/>
                <a:gd name="connsiteX8" fmla="*/ 36005 w 71728"/>
                <a:gd name="connsiteY8" fmla="*/ 14573 h 80733"/>
                <a:gd name="connsiteX9" fmla="*/ 24827 w 71728"/>
                <a:gd name="connsiteY9" fmla="*/ 53076 h 80733"/>
                <a:gd name="connsiteX10" fmla="*/ 46874 w 71728"/>
                <a:gd name="connsiteY10" fmla="*/ 53076 h 8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728" h="80733">
                  <a:moveTo>
                    <a:pt x="55568" y="80712"/>
                  </a:moveTo>
                  <a:lnTo>
                    <a:pt x="50910" y="64876"/>
                  </a:lnTo>
                  <a:lnTo>
                    <a:pt x="19859" y="64876"/>
                  </a:lnTo>
                  <a:lnTo>
                    <a:pt x="15201" y="80712"/>
                  </a:lnTo>
                  <a:lnTo>
                    <a:pt x="-14" y="80712"/>
                  </a:lnTo>
                  <a:lnTo>
                    <a:pt x="27001" y="-22"/>
                  </a:lnTo>
                  <a:lnTo>
                    <a:pt x="44390" y="-22"/>
                  </a:lnTo>
                  <a:lnTo>
                    <a:pt x="71715" y="80712"/>
                  </a:lnTo>
                  <a:close/>
                  <a:moveTo>
                    <a:pt x="36005" y="14573"/>
                  </a:moveTo>
                  <a:lnTo>
                    <a:pt x="24827" y="53076"/>
                  </a:lnTo>
                  <a:lnTo>
                    <a:pt x="46874" y="5307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Shape 69">
              <a:extLst>
                <a:ext uri="{FF2B5EF4-FFF2-40B4-BE49-F238E27FC236}">
                  <a16:creationId xmlns:a16="http://schemas.microsoft.com/office/drawing/2014/main" id="{0EFDE7D1-D81B-C31F-1327-8D02D5AC9DDA}"/>
                </a:ext>
              </a:extLst>
            </p:cNvPr>
            <p:cNvSpPr/>
            <p:nvPr/>
          </p:nvSpPr>
          <p:spPr>
            <a:xfrm>
              <a:off x="9261506" y="6288577"/>
              <a:ext cx="74834" cy="335667"/>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Shape 70">
              <a:extLst>
                <a:ext uri="{FF2B5EF4-FFF2-40B4-BE49-F238E27FC236}">
                  <a16:creationId xmlns:a16="http://schemas.microsoft.com/office/drawing/2014/main" id="{C09A8D27-07B4-EAB4-AFCC-1792B3F6BB76}"/>
                </a:ext>
              </a:extLst>
            </p:cNvPr>
            <p:cNvSpPr/>
            <p:nvPr/>
          </p:nvSpPr>
          <p:spPr>
            <a:xfrm>
              <a:off x="9385712" y="6296961"/>
              <a:ext cx="373239" cy="328214"/>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Shape 71">
              <a:extLst>
                <a:ext uri="{FF2B5EF4-FFF2-40B4-BE49-F238E27FC236}">
                  <a16:creationId xmlns:a16="http://schemas.microsoft.com/office/drawing/2014/main" id="{69706CB5-9E40-237E-3BF7-9A7351997843}"/>
                </a:ext>
              </a:extLst>
            </p:cNvPr>
            <p:cNvSpPr/>
            <p:nvPr/>
          </p:nvSpPr>
          <p:spPr>
            <a:xfrm>
              <a:off x="10178386" y="6216227"/>
              <a:ext cx="298787" cy="417095"/>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Shape 72">
              <a:extLst>
                <a:ext uri="{FF2B5EF4-FFF2-40B4-BE49-F238E27FC236}">
                  <a16:creationId xmlns:a16="http://schemas.microsoft.com/office/drawing/2014/main" id="{AAC1ECF5-EB0C-8AE4-2547-C5B0F955E327}"/>
                </a:ext>
              </a:extLst>
            </p:cNvPr>
            <p:cNvSpPr/>
            <p:nvPr/>
          </p:nvSpPr>
          <p:spPr>
            <a:xfrm>
              <a:off x="10522475" y="6289192"/>
              <a:ext cx="356826" cy="336293"/>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Freeform: Shape 73">
              <a:extLst>
                <a:ext uri="{FF2B5EF4-FFF2-40B4-BE49-F238E27FC236}">
                  <a16:creationId xmlns:a16="http://schemas.microsoft.com/office/drawing/2014/main" id="{DFCE186E-7E2F-FCFC-F21C-32AF0B3DAA84}"/>
                </a:ext>
              </a:extLst>
            </p:cNvPr>
            <p:cNvSpPr/>
            <p:nvPr/>
          </p:nvSpPr>
          <p:spPr>
            <a:xfrm>
              <a:off x="9261506" y="6215606"/>
              <a:ext cx="74834" cy="2763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013E5D10-871D-36B4-8964-AAE58F8C2133}"/>
                </a:ext>
              </a:extLst>
            </p:cNvPr>
            <p:cNvSpPr/>
            <p:nvPr/>
          </p:nvSpPr>
          <p:spPr>
            <a:xfrm>
              <a:off x="9797766" y="6288111"/>
              <a:ext cx="347156" cy="345693"/>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02" name="Rectangle 101">
            <a:extLst>
              <a:ext uri="{FF2B5EF4-FFF2-40B4-BE49-F238E27FC236}">
                <a16:creationId xmlns:a16="http://schemas.microsoft.com/office/drawing/2014/main" id="{3E781283-9E41-019A-D14C-0B92FDA700CA}"/>
              </a:ext>
            </a:extLst>
          </p:cNvPr>
          <p:cNvSpPr/>
          <p:nvPr/>
        </p:nvSpPr>
        <p:spPr>
          <a:xfrm>
            <a:off x="10677751" y="5801378"/>
            <a:ext cx="594409" cy="1056622"/>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4" name="TextBox 103">
            <a:extLst>
              <a:ext uri="{FF2B5EF4-FFF2-40B4-BE49-F238E27FC236}">
                <a16:creationId xmlns:a16="http://schemas.microsoft.com/office/drawing/2014/main" id="{015E65A6-23D1-5A52-2A79-4A96D1BF3404}"/>
              </a:ext>
            </a:extLst>
          </p:cNvPr>
          <p:cNvSpPr txBox="1"/>
          <p:nvPr/>
        </p:nvSpPr>
        <p:spPr>
          <a:xfrm>
            <a:off x="786916" y="4593264"/>
            <a:ext cx="349197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white"/>
                </a:solidFill>
                <a:effectLst/>
                <a:uLnTx/>
                <a:uFillTx/>
                <a:latin typeface="Century Gothic" panose="020F0302020204030204"/>
                <a:ea typeface="Verdana" panose="020B0604030504040204" pitchFamily="34" charset="0"/>
                <a:cs typeface="+mn-cs"/>
                <a:sym typeface="Zilla Slab Light"/>
              </a:rPr>
              <a:t>Outubro 2026</a:t>
            </a:r>
          </a:p>
        </p:txBody>
      </p:sp>
      <p:sp>
        <p:nvSpPr>
          <p:cNvPr id="105" name="Freeform: Shape 104">
            <a:extLst>
              <a:ext uri="{FF2B5EF4-FFF2-40B4-BE49-F238E27FC236}">
                <a16:creationId xmlns:a16="http://schemas.microsoft.com/office/drawing/2014/main" id="{A5FCAF02-3FFE-64F6-4A64-4DA69570847B}"/>
              </a:ext>
            </a:extLst>
          </p:cNvPr>
          <p:cNvSpPr/>
          <p:nvPr/>
        </p:nvSpPr>
        <p:spPr>
          <a:xfrm rot="5400000">
            <a:off x="185106" y="4455263"/>
            <a:ext cx="253346" cy="623562"/>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solidFill>
            <a:schemeClr val="bg1"/>
          </a:solid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4" name="Rectangle 3">
            <a:extLst>
              <a:ext uri="{FF2B5EF4-FFF2-40B4-BE49-F238E27FC236}">
                <a16:creationId xmlns:a16="http://schemas.microsoft.com/office/drawing/2014/main" id="{741B5798-88A7-4033-936E-8FBCD00DDF20}"/>
              </a:ext>
            </a:extLst>
          </p:cNvPr>
          <p:cNvSpPr/>
          <p:nvPr/>
        </p:nvSpPr>
        <p:spPr>
          <a:xfrm>
            <a:off x="435434" y="5280347"/>
            <a:ext cx="6096000" cy="1528624"/>
          </a:xfrm>
          <a:prstGeom prst="rect">
            <a:avLst/>
          </a:prstGeom>
        </p:spPr>
        <p:txBody>
          <a:bodyPr>
            <a:spAutoFit/>
          </a:bodyPr>
          <a:lstStyle/>
          <a:p>
            <a:pPr>
              <a:defRPr/>
            </a:pPr>
            <a:r>
              <a:rPr lang="pt-PT" b="1" dirty="0">
                <a:solidFill>
                  <a:schemeClr val="bg1"/>
                </a:solidFill>
                <a:ea typeface="Cambria" panose="02040503050406030204" pitchFamily="18" charset="0"/>
                <a:cs typeface="Times New Roman" panose="02020603050405020304" pitchFamily="18" charset="0"/>
              </a:rPr>
              <a:t>Secretariado do Conselho Pedagógico</a:t>
            </a:r>
          </a:p>
          <a:p>
            <a:pPr>
              <a:defRPr/>
            </a:pPr>
            <a:r>
              <a:rPr lang="pt-PT" b="1" u="sng" dirty="0">
                <a:solidFill>
                  <a:schemeClr val="bg1"/>
                </a:solidFill>
                <a:ea typeface="Cambria" panose="020405030504060302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secretariado.cp@iscte-iul.pt</a:t>
            </a:r>
            <a:endParaRPr lang="pt-PT" b="1" u="sng" dirty="0">
              <a:solidFill>
                <a:schemeClr val="bg1"/>
              </a:solidFill>
              <a:ea typeface="Cambria" panose="02040503050406030204" pitchFamily="18" charset="0"/>
              <a:cs typeface="Times New Roman" panose="02020603050405020304" pitchFamily="18" charset="0"/>
            </a:endParaRPr>
          </a:p>
          <a:p>
            <a:pPr>
              <a:defRPr/>
            </a:pPr>
            <a:r>
              <a:rPr lang="pt-PT" b="1" dirty="0">
                <a:solidFill>
                  <a:schemeClr val="bg1"/>
                </a:solidFill>
                <a:ea typeface="Cambria" panose="02040503050406030204" pitchFamily="18" charset="0"/>
                <a:cs typeface="Times New Roman" panose="02020603050405020304" pitchFamily="18" charset="0"/>
              </a:rPr>
              <a:t> </a:t>
            </a:r>
          </a:p>
          <a:p>
            <a:pPr>
              <a:defRPr/>
            </a:pPr>
            <a:r>
              <a:rPr lang="pt-PT" b="1" dirty="0">
                <a:solidFill>
                  <a:schemeClr val="bg1"/>
                </a:solidFill>
                <a:ea typeface="Cambria" panose="02040503050406030204" pitchFamily="18" charset="0"/>
                <a:cs typeface="Times New Roman" panose="02020603050405020304" pitchFamily="18" charset="0"/>
              </a:rPr>
              <a:t>Presidência do Conselho Pedagógico</a:t>
            </a:r>
          </a:p>
          <a:p>
            <a:pPr>
              <a:defRPr/>
            </a:pPr>
            <a:r>
              <a:rPr lang="pt-PT" b="1" u="sng" dirty="0">
                <a:solidFill>
                  <a:schemeClr val="bg1"/>
                </a:solidFill>
                <a:ea typeface="Cambria" panose="020405030504060302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presidente.cp@iscte-iul.pt</a:t>
            </a:r>
            <a:r>
              <a:rPr lang="pt-PT" b="1" u="sng" dirty="0">
                <a:solidFill>
                  <a:schemeClr val="bg1"/>
                </a:solidFill>
                <a:ea typeface="Cambria" panose="02040503050406030204" pitchFamily="18" charset="0"/>
                <a:cs typeface="Times New Roman" panose="02020603050405020304" pitchFamily="18" charset="0"/>
              </a:rPr>
              <a:t> </a:t>
            </a:r>
          </a:p>
        </p:txBody>
      </p:sp>
      <p:pic>
        <p:nvPicPr>
          <p:cNvPr id="5" name="Imagem 4">
            <a:extLst>
              <a:ext uri="{FF2B5EF4-FFF2-40B4-BE49-F238E27FC236}">
                <a16:creationId xmlns:a16="http://schemas.microsoft.com/office/drawing/2014/main" id="{78379313-642B-1339-CB26-5CE2288624FE}"/>
              </a:ext>
            </a:extLst>
          </p:cNvPr>
          <p:cNvPicPr>
            <a:picLocks noChangeAspect="1"/>
          </p:cNvPicPr>
          <p:nvPr/>
        </p:nvPicPr>
        <p:blipFill>
          <a:blip r:embed="rId11"/>
          <a:stretch>
            <a:fillRect/>
          </a:stretch>
        </p:blipFill>
        <p:spPr>
          <a:xfrm>
            <a:off x="4595842" y="532475"/>
            <a:ext cx="6889043" cy="4591574"/>
          </a:xfrm>
          <a:prstGeom prst="rect">
            <a:avLst/>
          </a:prstGeom>
        </p:spPr>
      </p:pic>
    </p:spTree>
    <p:extLst>
      <p:ext uri="{BB962C8B-B14F-4D97-AF65-F5344CB8AC3E}">
        <p14:creationId xmlns:p14="http://schemas.microsoft.com/office/powerpoint/2010/main" val="3856962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100">
            <a:extLst>
              <a:ext uri="{FF2B5EF4-FFF2-40B4-BE49-F238E27FC236}">
                <a16:creationId xmlns:a16="http://schemas.microsoft.com/office/drawing/2014/main" id="{2E49BAA0-A95D-7104-84B7-9EE51F69A473}"/>
              </a:ext>
            </a:extLst>
          </p:cNvPr>
          <p:cNvSpPr/>
          <p:nvPr/>
        </p:nvSpPr>
        <p:spPr>
          <a:xfrm>
            <a:off x="-1" y="5801378"/>
            <a:ext cx="10287000" cy="1056622"/>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2" name="Rectangle 1">
            <a:extLst>
              <a:ext uri="{FF2B5EF4-FFF2-40B4-BE49-F238E27FC236}">
                <a16:creationId xmlns:a16="http://schemas.microsoft.com/office/drawing/2014/main" id="{0B03387A-A17D-421A-9C68-7CE7C002973F}"/>
              </a:ext>
            </a:extLst>
          </p:cNvPr>
          <p:cNvSpPr/>
          <p:nvPr/>
        </p:nvSpPr>
        <p:spPr>
          <a:xfrm>
            <a:off x="-1" y="0"/>
            <a:ext cx="12186917"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nvGrpSpPr>
          <p:cNvPr id="78" name="Group 77">
            <a:extLst>
              <a:ext uri="{FF2B5EF4-FFF2-40B4-BE49-F238E27FC236}">
                <a16:creationId xmlns:a16="http://schemas.microsoft.com/office/drawing/2014/main" id="{07BD3805-2E45-93BE-1510-91BE7E245510}"/>
              </a:ext>
            </a:extLst>
          </p:cNvPr>
          <p:cNvGrpSpPr/>
          <p:nvPr/>
        </p:nvGrpSpPr>
        <p:grpSpPr>
          <a:xfrm>
            <a:off x="-1" y="1901535"/>
            <a:ext cx="5671595" cy="4956465"/>
            <a:chOff x="45917" y="2750820"/>
            <a:chExt cx="4507034" cy="3938743"/>
          </a:xfrm>
        </p:grpSpPr>
        <p:grpSp>
          <p:nvGrpSpPr>
            <p:cNvPr id="79" name="Group 78">
              <a:extLst>
                <a:ext uri="{FF2B5EF4-FFF2-40B4-BE49-F238E27FC236}">
                  <a16:creationId xmlns:a16="http://schemas.microsoft.com/office/drawing/2014/main" id="{6B017695-A5CC-8995-DC5C-A31244386264}"/>
                </a:ext>
              </a:extLst>
            </p:cNvPr>
            <p:cNvGrpSpPr/>
            <p:nvPr/>
          </p:nvGrpSpPr>
          <p:grpSpPr>
            <a:xfrm>
              <a:off x="45917" y="5524500"/>
              <a:ext cx="4507034" cy="1165063"/>
              <a:chOff x="-393221" y="-3361134"/>
              <a:chExt cx="6643632" cy="1717371"/>
            </a:xfrm>
            <a:solidFill>
              <a:schemeClr val="bg1">
                <a:alpha val="7000"/>
              </a:schemeClr>
            </a:solidFill>
          </p:grpSpPr>
          <p:sp>
            <p:nvSpPr>
              <p:cNvPr id="94" name="Freeform: Shape 93">
                <a:extLst>
                  <a:ext uri="{FF2B5EF4-FFF2-40B4-BE49-F238E27FC236}">
                    <a16:creationId xmlns:a16="http://schemas.microsoft.com/office/drawing/2014/main" id="{BCB20BBA-28B6-6259-D9BC-731EA59CBC5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Freeform: Shape 94">
                <a:extLst>
                  <a:ext uri="{FF2B5EF4-FFF2-40B4-BE49-F238E27FC236}">
                    <a16:creationId xmlns:a16="http://schemas.microsoft.com/office/drawing/2014/main" id="{E271EA07-113E-5D37-49A6-7F69583B4430}"/>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reeform: Shape 95">
                <a:extLst>
                  <a:ext uri="{FF2B5EF4-FFF2-40B4-BE49-F238E27FC236}">
                    <a16:creationId xmlns:a16="http://schemas.microsoft.com/office/drawing/2014/main" id="{E5C8391E-ECC7-00AB-4052-E73B46F9ED7A}"/>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Freeform: Shape 96">
                <a:extLst>
                  <a:ext uri="{FF2B5EF4-FFF2-40B4-BE49-F238E27FC236}">
                    <a16:creationId xmlns:a16="http://schemas.microsoft.com/office/drawing/2014/main" id="{A24D0D44-8C05-25F6-52CB-F9DB1722EC30}"/>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Freeform: Shape 97">
                <a:extLst>
                  <a:ext uri="{FF2B5EF4-FFF2-40B4-BE49-F238E27FC236}">
                    <a16:creationId xmlns:a16="http://schemas.microsoft.com/office/drawing/2014/main" id="{E312DC03-27D0-CE67-068F-4F8E85ED1CF0}"/>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Freeform: Shape 98">
                <a:extLst>
                  <a:ext uri="{FF2B5EF4-FFF2-40B4-BE49-F238E27FC236}">
                    <a16:creationId xmlns:a16="http://schemas.microsoft.com/office/drawing/2014/main" id="{3281599C-1AC9-9B85-430C-94B95E1ED1F6}"/>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0" name="Group 79">
              <a:extLst>
                <a:ext uri="{FF2B5EF4-FFF2-40B4-BE49-F238E27FC236}">
                  <a16:creationId xmlns:a16="http://schemas.microsoft.com/office/drawing/2014/main" id="{A6A0CFC3-51F2-39C7-0819-FBF94F4007B3}"/>
                </a:ext>
              </a:extLst>
            </p:cNvPr>
            <p:cNvGrpSpPr/>
            <p:nvPr/>
          </p:nvGrpSpPr>
          <p:grpSpPr>
            <a:xfrm>
              <a:off x="45917" y="4137660"/>
              <a:ext cx="4507034" cy="1165063"/>
              <a:chOff x="-393221" y="-3361134"/>
              <a:chExt cx="6643632" cy="1717371"/>
            </a:xfrm>
            <a:solidFill>
              <a:schemeClr val="bg1">
                <a:alpha val="3000"/>
              </a:schemeClr>
            </a:solidFill>
          </p:grpSpPr>
          <p:sp>
            <p:nvSpPr>
              <p:cNvPr id="88" name="Freeform: Shape 87">
                <a:extLst>
                  <a:ext uri="{FF2B5EF4-FFF2-40B4-BE49-F238E27FC236}">
                    <a16:creationId xmlns:a16="http://schemas.microsoft.com/office/drawing/2014/main" id="{FF701A4E-D4EE-A6B0-5713-083A3ED3AAFA}"/>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Shape 88">
                <a:extLst>
                  <a:ext uri="{FF2B5EF4-FFF2-40B4-BE49-F238E27FC236}">
                    <a16:creationId xmlns:a16="http://schemas.microsoft.com/office/drawing/2014/main" id="{ACB1838E-FF75-8EC1-70E1-14CBE4B70084}"/>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Freeform: Shape 89">
                <a:extLst>
                  <a:ext uri="{FF2B5EF4-FFF2-40B4-BE49-F238E27FC236}">
                    <a16:creationId xmlns:a16="http://schemas.microsoft.com/office/drawing/2014/main" id="{FDCFBCEE-F464-00F1-FB4E-4B3978DAE53C}"/>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Freeform: Shape 90">
                <a:extLst>
                  <a:ext uri="{FF2B5EF4-FFF2-40B4-BE49-F238E27FC236}">
                    <a16:creationId xmlns:a16="http://schemas.microsoft.com/office/drawing/2014/main" id="{1360B4F5-727B-61EC-CE47-BB24140E3C21}"/>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Shape 91">
                <a:extLst>
                  <a:ext uri="{FF2B5EF4-FFF2-40B4-BE49-F238E27FC236}">
                    <a16:creationId xmlns:a16="http://schemas.microsoft.com/office/drawing/2014/main" id="{29EE9141-96DD-9EB6-7A1C-BDC2A7535BCE}"/>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Shape 92">
                <a:extLst>
                  <a:ext uri="{FF2B5EF4-FFF2-40B4-BE49-F238E27FC236}">
                    <a16:creationId xmlns:a16="http://schemas.microsoft.com/office/drawing/2014/main" id="{0DD9402D-2C22-9C3C-97DA-FD854C47BBC2}"/>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1" name="Group 80">
              <a:extLst>
                <a:ext uri="{FF2B5EF4-FFF2-40B4-BE49-F238E27FC236}">
                  <a16:creationId xmlns:a16="http://schemas.microsoft.com/office/drawing/2014/main" id="{EF55FBA4-1A6C-B7DB-E11A-6904345F5FA6}"/>
                </a:ext>
              </a:extLst>
            </p:cNvPr>
            <p:cNvGrpSpPr/>
            <p:nvPr/>
          </p:nvGrpSpPr>
          <p:grpSpPr>
            <a:xfrm>
              <a:off x="45917" y="2750820"/>
              <a:ext cx="4507034" cy="1165063"/>
              <a:chOff x="-393221" y="-3361134"/>
              <a:chExt cx="6643632" cy="1717371"/>
            </a:xfrm>
            <a:solidFill>
              <a:schemeClr val="bg1">
                <a:alpha val="2000"/>
              </a:schemeClr>
            </a:solidFill>
          </p:grpSpPr>
          <p:sp>
            <p:nvSpPr>
              <p:cNvPr id="82" name="Freeform: Shape 81">
                <a:extLst>
                  <a:ext uri="{FF2B5EF4-FFF2-40B4-BE49-F238E27FC236}">
                    <a16:creationId xmlns:a16="http://schemas.microsoft.com/office/drawing/2014/main" id="{93AE7946-1B13-5538-EE00-CAD1BB8E2FD4}"/>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Shape 82">
                <a:extLst>
                  <a:ext uri="{FF2B5EF4-FFF2-40B4-BE49-F238E27FC236}">
                    <a16:creationId xmlns:a16="http://schemas.microsoft.com/office/drawing/2014/main" id="{9227C339-8F8D-8CF7-B3CF-34264BD706C0}"/>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Shape 83">
                <a:extLst>
                  <a:ext uri="{FF2B5EF4-FFF2-40B4-BE49-F238E27FC236}">
                    <a16:creationId xmlns:a16="http://schemas.microsoft.com/office/drawing/2014/main" id="{4F51DB68-C5D4-DD13-9C11-C5DA4440AD1A}"/>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Shape 84">
                <a:extLst>
                  <a:ext uri="{FF2B5EF4-FFF2-40B4-BE49-F238E27FC236}">
                    <a16:creationId xmlns:a16="http://schemas.microsoft.com/office/drawing/2014/main" id="{C2C684B8-F09B-E3C1-1C7C-F420A80D3EF7}"/>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Shape 85">
                <a:extLst>
                  <a:ext uri="{FF2B5EF4-FFF2-40B4-BE49-F238E27FC236}">
                    <a16:creationId xmlns:a16="http://schemas.microsoft.com/office/drawing/2014/main" id="{2159E837-99F5-105D-8CB6-5E4FA914AFAA}"/>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Shape 86">
                <a:extLst>
                  <a:ext uri="{FF2B5EF4-FFF2-40B4-BE49-F238E27FC236}">
                    <a16:creationId xmlns:a16="http://schemas.microsoft.com/office/drawing/2014/main" id="{85F9FEB9-495E-DDA4-D832-C09CFD65662C}"/>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6" name="TextBox 15">
            <a:extLst>
              <a:ext uri="{FF2B5EF4-FFF2-40B4-BE49-F238E27FC236}">
                <a16:creationId xmlns:a16="http://schemas.microsoft.com/office/drawing/2014/main" id="{A4926F02-AC2A-4F32-B107-2C3E703E6F93}"/>
              </a:ext>
            </a:extLst>
          </p:cNvPr>
          <p:cNvSpPr txBox="1"/>
          <p:nvPr/>
        </p:nvSpPr>
        <p:spPr>
          <a:xfrm>
            <a:off x="769854" y="2156595"/>
            <a:ext cx="4807986"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4000" b="1" dirty="0">
                <a:solidFill>
                  <a:prstClr val="white"/>
                </a:solidFill>
                <a:latin typeface="Century Gothic" panose="020F0302020204030204"/>
                <a:ea typeface="Verdana" panose="020B0604030504040204" pitchFamily="34" charset="0"/>
                <a:sym typeface="Zilla Slab Light"/>
              </a:rPr>
              <a:t>Conselho Pedagógico</a:t>
            </a:r>
            <a:endParaRPr kumimoji="0" lang="pt-BR" sz="4000" b="1" i="0" u="none" strike="noStrike" kern="1200" cap="none" spc="0" normalizeH="0" baseline="0" noProof="0" dirty="0">
              <a:ln>
                <a:noFill/>
              </a:ln>
              <a:solidFill>
                <a:prstClr val="white"/>
              </a:solidFill>
              <a:effectLst/>
              <a:uLnTx/>
              <a:uFillTx/>
              <a:latin typeface="Century Gothic" panose="020F0302020204030204"/>
              <a:ea typeface="Verdana" panose="020B0604030504040204" pitchFamily="34" charset="0"/>
              <a:cs typeface="+mn-cs"/>
              <a:sym typeface="Zilla Slab Light"/>
            </a:endParaRPr>
          </a:p>
        </p:txBody>
      </p:sp>
      <p:sp>
        <p:nvSpPr>
          <p:cNvPr id="40" name="Freeform: Shape 39">
            <a:extLst>
              <a:ext uri="{FF2B5EF4-FFF2-40B4-BE49-F238E27FC236}">
                <a16:creationId xmlns:a16="http://schemas.microsoft.com/office/drawing/2014/main" id="{A05E967D-68BF-4768-8D63-32B3E9FB2A8B}"/>
              </a:ext>
            </a:extLst>
          </p:cNvPr>
          <p:cNvSpPr/>
          <p:nvPr/>
        </p:nvSpPr>
        <p:spPr>
          <a:xfrm rot="5400000">
            <a:off x="185106" y="2160088"/>
            <a:ext cx="253346" cy="623562"/>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solidFill>
            <a:schemeClr val="bg1"/>
          </a:solid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nvGrpSpPr>
          <p:cNvPr id="27" name="Group 26">
            <a:extLst>
              <a:ext uri="{FF2B5EF4-FFF2-40B4-BE49-F238E27FC236}">
                <a16:creationId xmlns:a16="http://schemas.microsoft.com/office/drawing/2014/main" id="{6244E048-18B0-07F2-ECD3-AE10E5B3BADF}"/>
              </a:ext>
            </a:extLst>
          </p:cNvPr>
          <p:cNvGrpSpPr/>
          <p:nvPr/>
        </p:nvGrpSpPr>
        <p:grpSpPr>
          <a:xfrm>
            <a:off x="926523" y="920128"/>
            <a:ext cx="2460721" cy="389546"/>
            <a:chOff x="9261506" y="6215606"/>
            <a:chExt cx="2641712" cy="418198"/>
          </a:xfrm>
          <a:solidFill>
            <a:schemeClr val="bg1"/>
          </a:solidFill>
        </p:grpSpPr>
        <p:sp>
          <p:nvSpPr>
            <p:cNvPr id="28" name="Freeform: Shape 27">
              <a:extLst>
                <a:ext uri="{FF2B5EF4-FFF2-40B4-BE49-F238E27FC236}">
                  <a16:creationId xmlns:a16="http://schemas.microsoft.com/office/drawing/2014/main" id="{D360B360-8544-2F3C-3326-977BF71F0725}"/>
                </a:ext>
              </a:extLst>
            </p:cNvPr>
            <p:cNvSpPr/>
            <p:nvPr/>
          </p:nvSpPr>
          <p:spPr>
            <a:xfrm>
              <a:off x="11069947" y="6288577"/>
              <a:ext cx="14904" cy="80423"/>
            </a:xfrm>
            <a:custGeom>
              <a:avLst/>
              <a:gdLst>
                <a:gd name="connsiteX0" fmla="*/ 0 w 14904"/>
                <a:gd name="connsiteY0" fmla="*/ 0 h 80423"/>
                <a:gd name="connsiteX1" fmla="*/ 14905 w 14904"/>
                <a:gd name="connsiteY1" fmla="*/ 0 h 80423"/>
                <a:gd name="connsiteX2" fmla="*/ 14905 w 14904"/>
                <a:gd name="connsiteY2" fmla="*/ 80423 h 80423"/>
                <a:gd name="connsiteX3" fmla="*/ 0 w 14904"/>
                <a:gd name="connsiteY3" fmla="*/ 80423 h 80423"/>
              </a:gdLst>
              <a:ahLst/>
              <a:cxnLst>
                <a:cxn ang="0">
                  <a:pos x="connsiteX0" y="connsiteY0"/>
                </a:cxn>
                <a:cxn ang="0">
                  <a:pos x="connsiteX1" y="connsiteY1"/>
                </a:cxn>
                <a:cxn ang="0">
                  <a:pos x="connsiteX2" y="connsiteY2"/>
                </a:cxn>
                <a:cxn ang="0">
                  <a:pos x="connsiteX3" y="connsiteY3"/>
                </a:cxn>
              </a:cxnLst>
              <a:rect l="l" t="t" r="r" b="b"/>
              <a:pathLst>
                <a:path w="14904" h="80423">
                  <a:moveTo>
                    <a:pt x="0" y="0"/>
                  </a:moveTo>
                  <a:lnTo>
                    <a:pt x="14905" y="0"/>
                  </a:lnTo>
                  <a:lnTo>
                    <a:pt x="14905" y="80423"/>
                  </a:lnTo>
                  <a:lnTo>
                    <a:pt x="0" y="8042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5810468E-8FAD-8280-F632-48820ECAED8A}"/>
                </a:ext>
              </a:extLst>
            </p:cNvPr>
            <p:cNvSpPr/>
            <p:nvPr/>
          </p:nvSpPr>
          <p:spPr>
            <a:xfrm>
              <a:off x="11103793" y="6288577"/>
              <a:ext cx="62103" cy="80423"/>
            </a:xfrm>
            <a:custGeom>
              <a:avLst/>
              <a:gdLst>
                <a:gd name="connsiteX0" fmla="*/ 48751 w 62103"/>
                <a:gd name="connsiteY0" fmla="*/ 80423 h 80423"/>
                <a:gd name="connsiteX1" fmla="*/ 13663 w 62103"/>
                <a:gd name="connsiteY1" fmla="*/ 24220 h 80423"/>
                <a:gd name="connsiteX2" fmla="*/ 14594 w 62103"/>
                <a:gd name="connsiteY2" fmla="*/ 80423 h 80423"/>
                <a:gd name="connsiteX3" fmla="*/ 0 w 62103"/>
                <a:gd name="connsiteY3" fmla="*/ 80423 h 80423"/>
                <a:gd name="connsiteX4" fmla="*/ 0 w 62103"/>
                <a:gd name="connsiteY4" fmla="*/ 0 h 80423"/>
                <a:gd name="connsiteX5" fmla="*/ 13352 w 62103"/>
                <a:gd name="connsiteY5" fmla="*/ 0 h 80423"/>
                <a:gd name="connsiteX6" fmla="*/ 49061 w 62103"/>
                <a:gd name="connsiteY6" fmla="*/ 56824 h 80423"/>
                <a:gd name="connsiteX7" fmla="*/ 47198 w 62103"/>
                <a:gd name="connsiteY7" fmla="*/ 0 h 80423"/>
                <a:gd name="connsiteX8" fmla="*/ 62103 w 62103"/>
                <a:gd name="connsiteY8" fmla="*/ 0 h 80423"/>
                <a:gd name="connsiteX9" fmla="*/ 62103 w 62103"/>
                <a:gd name="connsiteY9" fmla="*/ 80423 h 80423"/>
                <a:gd name="connsiteX10" fmla="*/ 48751 w 62103"/>
                <a:gd name="connsiteY10" fmla="*/ 80423 h 8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03" h="80423">
                  <a:moveTo>
                    <a:pt x="48751" y="80423"/>
                  </a:moveTo>
                  <a:lnTo>
                    <a:pt x="13663" y="24220"/>
                  </a:lnTo>
                  <a:lnTo>
                    <a:pt x="14594" y="80423"/>
                  </a:lnTo>
                  <a:lnTo>
                    <a:pt x="0" y="80423"/>
                  </a:lnTo>
                  <a:lnTo>
                    <a:pt x="0" y="0"/>
                  </a:lnTo>
                  <a:lnTo>
                    <a:pt x="13352" y="0"/>
                  </a:lnTo>
                  <a:lnTo>
                    <a:pt x="49061" y="56824"/>
                  </a:lnTo>
                  <a:lnTo>
                    <a:pt x="47198" y="0"/>
                  </a:lnTo>
                  <a:lnTo>
                    <a:pt x="62103" y="0"/>
                  </a:lnTo>
                  <a:lnTo>
                    <a:pt x="62103" y="80423"/>
                  </a:lnTo>
                  <a:lnTo>
                    <a:pt x="48751" y="8042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555666E4-02EC-BBD3-7C15-D3E28784B5FB}"/>
                </a:ext>
              </a:extLst>
            </p:cNvPr>
            <p:cNvSpPr/>
            <p:nvPr/>
          </p:nvSpPr>
          <p:spPr>
            <a:xfrm>
              <a:off x="11178007" y="6286233"/>
              <a:ext cx="69281" cy="84961"/>
            </a:xfrm>
            <a:custGeom>
              <a:avLst/>
              <a:gdLst>
                <a:gd name="connsiteX0" fmla="*/ 61468 w 69281"/>
                <a:gd name="connsiteY0" fmla="*/ 76536 h 84961"/>
                <a:gd name="connsiteX1" fmla="*/ 35074 w 69281"/>
                <a:gd name="connsiteY1" fmla="*/ 84920 h 84961"/>
                <a:gd name="connsiteX2" fmla="*/ 4022 w 69281"/>
                <a:gd name="connsiteY2" fmla="*/ 72809 h 84961"/>
                <a:gd name="connsiteX3" fmla="*/ -14 w 69281"/>
                <a:gd name="connsiteY3" fmla="*/ 67531 h 84961"/>
                <a:gd name="connsiteX4" fmla="*/ 12717 w 69281"/>
                <a:gd name="connsiteY4" fmla="*/ 58836 h 84961"/>
                <a:gd name="connsiteX5" fmla="*/ 43769 w 69281"/>
                <a:gd name="connsiteY5" fmla="*/ 70325 h 84961"/>
                <a:gd name="connsiteX6" fmla="*/ 53084 w 69281"/>
                <a:gd name="connsiteY6" fmla="*/ 60389 h 84961"/>
                <a:gd name="connsiteX7" fmla="*/ 53084 w 69281"/>
                <a:gd name="connsiteY7" fmla="*/ 55421 h 84961"/>
                <a:gd name="connsiteX8" fmla="*/ 38800 w 69281"/>
                <a:gd name="connsiteY8" fmla="*/ 49831 h 84961"/>
                <a:gd name="connsiteX9" fmla="*/ 29485 w 69281"/>
                <a:gd name="connsiteY9" fmla="*/ 47658 h 84961"/>
                <a:gd name="connsiteX10" fmla="*/ 17064 w 69281"/>
                <a:gd name="connsiteY10" fmla="*/ 43932 h 84961"/>
                <a:gd name="connsiteX11" fmla="*/ 5575 w 69281"/>
                <a:gd name="connsiteY11" fmla="*/ 25301 h 84961"/>
                <a:gd name="connsiteX12" fmla="*/ 8680 w 69281"/>
                <a:gd name="connsiteY12" fmla="*/ 13501 h 84961"/>
                <a:gd name="connsiteX13" fmla="*/ 37558 w 69281"/>
                <a:gd name="connsiteY13" fmla="*/ 149 h 84961"/>
                <a:gd name="connsiteX14" fmla="*/ 68610 w 69281"/>
                <a:gd name="connsiteY14" fmla="*/ 16606 h 84961"/>
                <a:gd name="connsiteX15" fmla="*/ 56189 w 69281"/>
                <a:gd name="connsiteY15" fmla="*/ 25611 h 84961"/>
                <a:gd name="connsiteX16" fmla="*/ 35385 w 69281"/>
                <a:gd name="connsiteY16" fmla="*/ 13812 h 84961"/>
                <a:gd name="connsiteX17" fmla="*/ 21101 w 69281"/>
                <a:gd name="connsiteY17" fmla="*/ 20022 h 84961"/>
                <a:gd name="connsiteX18" fmla="*/ 21101 w 69281"/>
                <a:gd name="connsiteY18" fmla="*/ 23438 h 84961"/>
                <a:gd name="connsiteX19" fmla="*/ 21101 w 69281"/>
                <a:gd name="connsiteY19" fmla="*/ 27164 h 84961"/>
                <a:gd name="connsiteX20" fmla="*/ 34764 w 69281"/>
                <a:gd name="connsiteY20" fmla="*/ 33063 h 84961"/>
                <a:gd name="connsiteX21" fmla="*/ 43147 w 69281"/>
                <a:gd name="connsiteY21" fmla="*/ 34927 h 84961"/>
                <a:gd name="connsiteX22" fmla="*/ 64573 w 69281"/>
                <a:gd name="connsiteY22" fmla="*/ 45174 h 84961"/>
                <a:gd name="connsiteX23" fmla="*/ 69231 w 69281"/>
                <a:gd name="connsiteY23" fmla="*/ 58836 h 84961"/>
                <a:gd name="connsiteX24" fmla="*/ 61468 w 69281"/>
                <a:gd name="connsiteY24" fmla="*/ 76536 h 84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281" h="84961">
                  <a:moveTo>
                    <a:pt x="61468" y="76536"/>
                  </a:moveTo>
                  <a:cubicBezTo>
                    <a:pt x="53820" y="82134"/>
                    <a:pt x="44551" y="85078"/>
                    <a:pt x="35074" y="84920"/>
                  </a:cubicBezTo>
                  <a:cubicBezTo>
                    <a:pt x="23507" y="85274"/>
                    <a:pt x="12295" y="80902"/>
                    <a:pt x="4022" y="72809"/>
                  </a:cubicBezTo>
                  <a:cubicBezTo>
                    <a:pt x="2507" y="71185"/>
                    <a:pt x="1156" y="69419"/>
                    <a:pt x="-14" y="67531"/>
                  </a:cubicBezTo>
                  <a:lnTo>
                    <a:pt x="12717" y="58836"/>
                  </a:lnTo>
                  <a:cubicBezTo>
                    <a:pt x="19992" y="68326"/>
                    <a:pt x="32068" y="72794"/>
                    <a:pt x="43769" y="70325"/>
                  </a:cubicBezTo>
                  <a:cubicBezTo>
                    <a:pt x="43769" y="70325"/>
                    <a:pt x="53084" y="67841"/>
                    <a:pt x="53084" y="60389"/>
                  </a:cubicBezTo>
                  <a:cubicBezTo>
                    <a:pt x="53568" y="58768"/>
                    <a:pt x="53568" y="57042"/>
                    <a:pt x="53084" y="55421"/>
                  </a:cubicBezTo>
                  <a:cubicBezTo>
                    <a:pt x="50289" y="51694"/>
                    <a:pt x="42837" y="50763"/>
                    <a:pt x="38800" y="49831"/>
                  </a:cubicBezTo>
                  <a:lnTo>
                    <a:pt x="29485" y="47658"/>
                  </a:lnTo>
                  <a:cubicBezTo>
                    <a:pt x="25206" y="46934"/>
                    <a:pt x="21036" y="45683"/>
                    <a:pt x="17064" y="43932"/>
                  </a:cubicBezTo>
                  <a:cubicBezTo>
                    <a:pt x="9907" y="40516"/>
                    <a:pt x="5414" y="33228"/>
                    <a:pt x="5575" y="25301"/>
                  </a:cubicBezTo>
                  <a:cubicBezTo>
                    <a:pt x="5587" y="21168"/>
                    <a:pt x="6656" y="17106"/>
                    <a:pt x="8680" y="13501"/>
                  </a:cubicBezTo>
                  <a:cubicBezTo>
                    <a:pt x="15120" y="4083"/>
                    <a:pt x="26209" y="-1043"/>
                    <a:pt x="37558" y="149"/>
                  </a:cubicBezTo>
                  <a:cubicBezTo>
                    <a:pt x="49982" y="211"/>
                    <a:pt x="61583" y="6362"/>
                    <a:pt x="68610" y="16606"/>
                  </a:cubicBezTo>
                  <a:lnTo>
                    <a:pt x="56189" y="25611"/>
                  </a:lnTo>
                  <a:cubicBezTo>
                    <a:pt x="52010" y="18094"/>
                    <a:pt x="43980" y="13541"/>
                    <a:pt x="35385" y="13812"/>
                  </a:cubicBezTo>
                  <a:cubicBezTo>
                    <a:pt x="35385" y="13812"/>
                    <a:pt x="24517" y="13812"/>
                    <a:pt x="21101" y="20022"/>
                  </a:cubicBezTo>
                  <a:cubicBezTo>
                    <a:pt x="20824" y="21143"/>
                    <a:pt x="20824" y="22317"/>
                    <a:pt x="21101" y="23438"/>
                  </a:cubicBezTo>
                  <a:cubicBezTo>
                    <a:pt x="20647" y="24639"/>
                    <a:pt x="20647" y="25962"/>
                    <a:pt x="21101" y="27164"/>
                  </a:cubicBezTo>
                  <a:cubicBezTo>
                    <a:pt x="22964" y="30579"/>
                    <a:pt x="27311" y="31511"/>
                    <a:pt x="34764" y="33063"/>
                  </a:cubicBezTo>
                  <a:lnTo>
                    <a:pt x="43147" y="34927"/>
                  </a:lnTo>
                  <a:cubicBezTo>
                    <a:pt x="51168" y="36079"/>
                    <a:pt x="58642" y="39653"/>
                    <a:pt x="64573" y="45174"/>
                  </a:cubicBezTo>
                  <a:cubicBezTo>
                    <a:pt x="67868" y="48934"/>
                    <a:pt x="69541" y="53846"/>
                    <a:pt x="69231" y="58836"/>
                  </a:cubicBezTo>
                  <a:cubicBezTo>
                    <a:pt x="69504" y="65618"/>
                    <a:pt x="66641" y="72145"/>
                    <a:pt x="61468" y="76536"/>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5FE88AEE-DD89-1F82-3963-94F5098F8E81}"/>
                </a:ext>
              </a:extLst>
            </p:cNvPr>
            <p:cNvSpPr/>
            <p:nvPr/>
          </p:nvSpPr>
          <p:spPr>
            <a:xfrm>
              <a:off x="11253772" y="6288577"/>
              <a:ext cx="58997" cy="80423"/>
            </a:xfrm>
            <a:custGeom>
              <a:avLst/>
              <a:gdLst>
                <a:gd name="connsiteX0" fmla="*/ 36641 w 58997"/>
                <a:gd name="connsiteY0" fmla="*/ 13663 h 80423"/>
                <a:gd name="connsiteX1" fmla="*/ 36641 w 58997"/>
                <a:gd name="connsiteY1" fmla="*/ 80423 h 80423"/>
                <a:gd name="connsiteX2" fmla="*/ 21736 w 58997"/>
                <a:gd name="connsiteY2" fmla="*/ 80423 h 80423"/>
                <a:gd name="connsiteX3" fmla="*/ 21736 w 58997"/>
                <a:gd name="connsiteY3" fmla="*/ 13663 h 80423"/>
                <a:gd name="connsiteX4" fmla="*/ 0 w 58997"/>
                <a:gd name="connsiteY4" fmla="*/ 13663 h 80423"/>
                <a:gd name="connsiteX5" fmla="*/ 0 w 58997"/>
                <a:gd name="connsiteY5" fmla="*/ 0 h 80423"/>
                <a:gd name="connsiteX6" fmla="*/ 58998 w 58997"/>
                <a:gd name="connsiteY6" fmla="*/ 0 h 80423"/>
                <a:gd name="connsiteX7" fmla="*/ 58998 w 58997"/>
                <a:gd name="connsiteY7" fmla="*/ 13663 h 80423"/>
                <a:gd name="connsiteX8" fmla="*/ 36641 w 58997"/>
                <a:gd name="connsiteY8" fmla="*/ 13663 h 8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97" h="80423">
                  <a:moveTo>
                    <a:pt x="36641" y="13663"/>
                  </a:moveTo>
                  <a:lnTo>
                    <a:pt x="36641" y="80423"/>
                  </a:lnTo>
                  <a:lnTo>
                    <a:pt x="21736" y="80423"/>
                  </a:lnTo>
                  <a:lnTo>
                    <a:pt x="21736" y="13663"/>
                  </a:lnTo>
                  <a:lnTo>
                    <a:pt x="0" y="13663"/>
                  </a:lnTo>
                  <a:lnTo>
                    <a:pt x="0" y="0"/>
                  </a:lnTo>
                  <a:lnTo>
                    <a:pt x="58998" y="0"/>
                  </a:lnTo>
                  <a:lnTo>
                    <a:pt x="58998" y="13663"/>
                  </a:lnTo>
                  <a:lnTo>
                    <a:pt x="36641" y="1366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8BC52EF3-B57D-72DD-7C4E-F787A8B7CDF4}"/>
                </a:ext>
              </a:extLst>
            </p:cNvPr>
            <p:cNvSpPr/>
            <p:nvPr/>
          </p:nvSpPr>
          <p:spPr>
            <a:xfrm>
              <a:off x="11324259" y="6288577"/>
              <a:ext cx="14904" cy="80423"/>
            </a:xfrm>
            <a:custGeom>
              <a:avLst/>
              <a:gdLst>
                <a:gd name="connsiteX0" fmla="*/ 0 w 14904"/>
                <a:gd name="connsiteY0" fmla="*/ 0 h 80423"/>
                <a:gd name="connsiteX1" fmla="*/ 14905 w 14904"/>
                <a:gd name="connsiteY1" fmla="*/ 0 h 80423"/>
                <a:gd name="connsiteX2" fmla="*/ 14905 w 14904"/>
                <a:gd name="connsiteY2" fmla="*/ 80423 h 80423"/>
                <a:gd name="connsiteX3" fmla="*/ 0 w 14904"/>
                <a:gd name="connsiteY3" fmla="*/ 80423 h 80423"/>
              </a:gdLst>
              <a:ahLst/>
              <a:cxnLst>
                <a:cxn ang="0">
                  <a:pos x="connsiteX0" y="connsiteY0"/>
                </a:cxn>
                <a:cxn ang="0">
                  <a:pos x="connsiteX1" y="connsiteY1"/>
                </a:cxn>
                <a:cxn ang="0">
                  <a:pos x="connsiteX2" y="connsiteY2"/>
                </a:cxn>
                <a:cxn ang="0">
                  <a:pos x="connsiteX3" y="connsiteY3"/>
                </a:cxn>
              </a:cxnLst>
              <a:rect l="l" t="t" r="r" b="b"/>
              <a:pathLst>
                <a:path w="14904" h="80423">
                  <a:moveTo>
                    <a:pt x="0" y="0"/>
                  </a:moveTo>
                  <a:lnTo>
                    <a:pt x="14905" y="0"/>
                  </a:lnTo>
                  <a:lnTo>
                    <a:pt x="14905" y="80423"/>
                  </a:lnTo>
                  <a:lnTo>
                    <a:pt x="0" y="8042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59BD63CA-E6D4-0D6E-27AC-77027A62F094}"/>
                </a:ext>
              </a:extLst>
            </p:cNvPr>
            <p:cNvSpPr/>
            <p:nvPr/>
          </p:nvSpPr>
          <p:spPr>
            <a:xfrm>
              <a:off x="11350964" y="6288577"/>
              <a:ext cx="59308" cy="80423"/>
            </a:xfrm>
            <a:custGeom>
              <a:avLst/>
              <a:gdLst>
                <a:gd name="connsiteX0" fmla="*/ 36951 w 59308"/>
                <a:gd name="connsiteY0" fmla="*/ 13663 h 80423"/>
                <a:gd name="connsiteX1" fmla="*/ 36951 w 59308"/>
                <a:gd name="connsiteY1" fmla="*/ 80423 h 80423"/>
                <a:gd name="connsiteX2" fmla="*/ 22047 w 59308"/>
                <a:gd name="connsiteY2" fmla="*/ 80423 h 80423"/>
                <a:gd name="connsiteX3" fmla="*/ 22047 w 59308"/>
                <a:gd name="connsiteY3" fmla="*/ 13663 h 80423"/>
                <a:gd name="connsiteX4" fmla="*/ 0 w 59308"/>
                <a:gd name="connsiteY4" fmla="*/ 13663 h 80423"/>
                <a:gd name="connsiteX5" fmla="*/ 0 w 59308"/>
                <a:gd name="connsiteY5" fmla="*/ 0 h 80423"/>
                <a:gd name="connsiteX6" fmla="*/ 59308 w 59308"/>
                <a:gd name="connsiteY6" fmla="*/ 0 h 80423"/>
                <a:gd name="connsiteX7" fmla="*/ 59308 w 59308"/>
                <a:gd name="connsiteY7" fmla="*/ 13663 h 80423"/>
                <a:gd name="connsiteX8" fmla="*/ 36951 w 59308"/>
                <a:gd name="connsiteY8" fmla="*/ 13663 h 8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308" h="80423">
                  <a:moveTo>
                    <a:pt x="36951" y="13663"/>
                  </a:moveTo>
                  <a:lnTo>
                    <a:pt x="36951" y="80423"/>
                  </a:lnTo>
                  <a:lnTo>
                    <a:pt x="22047" y="80423"/>
                  </a:lnTo>
                  <a:lnTo>
                    <a:pt x="22047" y="13663"/>
                  </a:lnTo>
                  <a:lnTo>
                    <a:pt x="0" y="13663"/>
                  </a:lnTo>
                  <a:lnTo>
                    <a:pt x="0" y="0"/>
                  </a:lnTo>
                  <a:lnTo>
                    <a:pt x="59308" y="0"/>
                  </a:lnTo>
                  <a:lnTo>
                    <a:pt x="59308" y="13663"/>
                  </a:lnTo>
                  <a:lnTo>
                    <a:pt x="36951" y="1366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CEFE7832-BCF9-1667-9EC6-D4ED11A1D9BC}"/>
                </a:ext>
              </a:extLst>
            </p:cNvPr>
            <p:cNvSpPr/>
            <p:nvPr/>
          </p:nvSpPr>
          <p:spPr>
            <a:xfrm>
              <a:off x="11423019" y="6289508"/>
              <a:ext cx="63766" cy="80839"/>
            </a:xfrm>
            <a:custGeom>
              <a:avLst/>
              <a:gdLst>
                <a:gd name="connsiteX0" fmla="*/ 62384 w 63766"/>
                <a:gd name="connsiteY0" fmla="*/ 62081 h 80839"/>
                <a:gd name="connsiteX1" fmla="*/ 31332 w 63766"/>
                <a:gd name="connsiteY1" fmla="*/ 80712 h 80839"/>
                <a:gd name="connsiteX2" fmla="*/ 5870 w 63766"/>
                <a:gd name="connsiteY2" fmla="*/ 71086 h 80839"/>
                <a:gd name="connsiteX3" fmla="*/ 591 w 63766"/>
                <a:gd name="connsiteY3" fmla="*/ 62392 h 80839"/>
                <a:gd name="connsiteX4" fmla="*/ 591 w 63766"/>
                <a:gd name="connsiteY4" fmla="*/ 45935 h 80839"/>
                <a:gd name="connsiteX5" fmla="*/ 591 w 63766"/>
                <a:gd name="connsiteY5" fmla="*/ -22 h 80839"/>
                <a:gd name="connsiteX6" fmla="*/ 15807 w 63766"/>
                <a:gd name="connsiteY6" fmla="*/ -22 h 80839"/>
                <a:gd name="connsiteX7" fmla="*/ 15807 w 63766"/>
                <a:gd name="connsiteY7" fmla="*/ 49350 h 80839"/>
                <a:gd name="connsiteX8" fmla="*/ 15807 w 63766"/>
                <a:gd name="connsiteY8" fmla="*/ 58355 h 80839"/>
                <a:gd name="connsiteX9" fmla="*/ 32264 w 63766"/>
                <a:gd name="connsiteY9" fmla="*/ 67981 h 80839"/>
                <a:gd name="connsiteX10" fmla="*/ 48721 w 63766"/>
                <a:gd name="connsiteY10" fmla="*/ 58666 h 80839"/>
                <a:gd name="connsiteX11" fmla="*/ 48721 w 63766"/>
                <a:gd name="connsiteY11" fmla="*/ 48419 h 80839"/>
                <a:gd name="connsiteX12" fmla="*/ 48721 w 63766"/>
                <a:gd name="connsiteY12" fmla="*/ -22 h 80839"/>
                <a:gd name="connsiteX13" fmla="*/ 63626 w 63766"/>
                <a:gd name="connsiteY13" fmla="*/ -22 h 80839"/>
                <a:gd name="connsiteX14" fmla="*/ 63626 w 63766"/>
                <a:gd name="connsiteY14" fmla="*/ 46245 h 80839"/>
                <a:gd name="connsiteX15" fmla="*/ 62384 w 63766"/>
                <a:gd name="connsiteY15" fmla="*/ 62081 h 8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766" h="80839">
                  <a:moveTo>
                    <a:pt x="62384" y="62081"/>
                  </a:moveTo>
                  <a:cubicBezTo>
                    <a:pt x="57102" y="74310"/>
                    <a:pt x="44607" y="81805"/>
                    <a:pt x="31332" y="80712"/>
                  </a:cubicBezTo>
                  <a:cubicBezTo>
                    <a:pt x="21865" y="81246"/>
                    <a:pt x="12614" y="77750"/>
                    <a:pt x="5870" y="71086"/>
                  </a:cubicBezTo>
                  <a:cubicBezTo>
                    <a:pt x="3644" y="68497"/>
                    <a:pt x="1861" y="65559"/>
                    <a:pt x="591" y="62392"/>
                  </a:cubicBezTo>
                  <a:cubicBezTo>
                    <a:pt x="-216" y="56936"/>
                    <a:pt x="-216" y="51390"/>
                    <a:pt x="591" y="45935"/>
                  </a:cubicBezTo>
                  <a:lnTo>
                    <a:pt x="591" y="-22"/>
                  </a:lnTo>
                  <a:lnTo>
                    <a:pt x="15807" y="-22"/>
                  </a:lnTo>
                  <a:lnTo>
                    <a:pt x="15807" y="49350"/>
                  </a:lnTo>
                  <a:cubicBezTo>
                    <a:pt x="15220" y="52322"/>
                    <a:pt x="15220" y="55384"/>
                    <a:pt x="15807" y="58355"/>
                  </a:cubicBezTo>
                  <a:cubicBezTo>
                    <a:pt x="15807" y="63013"/>
                    <a:pt x="21396" y="67981"/>
                    <a:pt x="32264" y="67981"/>
                  </a:cubicBezTo>
                  <a:cubicBezTo>
                    <a:pt x="39145" y="68562"/>
                    <a:pt x="45678" y="64864"/>
                    <a:pt x="48721" y="58666"/>
                  </a:cubicBezTo>
                  <a:cubicBezTo>
                    <a:pt x="49352" y="55278"/>
                    <a:pt x="49352" y="51806"/>
                    <a:pt x="48721" y="48419"/>
                  </a:cubicBezTo>
                  <a:lnTo>
                    <a:pt x="48721" y="-22"/>
                  </a:lnTo>
                  <a:lnTo>
                    <a:pt x="63626" y="-22"/>
                  </a:lnTo>
                  <a:lnTo>
                    <a:pt x="63626" y="46245"/>
                  </a:lnTo>
                  <a:cubicBezTo>
                    <a:pt x="63989" y="51555"/>
                    <a:pt x="63570" y="56893"/>
                    <a:pt x="62384" y="6208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FFE90543-F54D-11AB-634D-DB83FDF65783}"/>
                </a:ext>
              </a:extLst>
            </p:cNvPr>
            <p:cNvSpPr/>
            <p:nvPr/>
          </p:nvSpPr>
          <p:spPr>
            <a:xfrm>
              <a:off x="11498148" y="6288577"/>
              <a:ext cx="59308" cy="80423"/>
            </a:xfrm>
            <a:custGeom>
              <a:avLst/>
              <a:gdLst>
                <a:gd name="connsiteX0" fmla="*/ 36951 w 59308"/>
                <a:gd name="connsiteY0" fmla="*/ 13663 h 80423"/>
                <a:gd name="connsiteX1" fmla="*/ 36951 w 59308"/>
                <a:gd name="connsiteY1" fmla="*/ 80423 h 80423"/>
                <a:gd name="connsiteX2" fmla="*/ 22047 w 59308"/>
                <a:gd name="connsiteY2" fmla="*/ 80423 h 80423"/>
                <a:gd name="connsiteX3" fmla="*/ 22047 w 59308"/>
                <a:gd name="connsiteY3" fmla="*/ 13663 h 80423"/>
                <a:gd name="connsiteX4" fmla="*/ 0 w 59308"/>
                <a:gd name="connsiteY4" fmla="*/ 13663 h 80423"/>
                <a:gd name="connsiteX5" fmla="*/ 0 w 59308"/>
                <a:gd name="connsiteY5" fmla="*/ 0 h 80423"/>
                <a:gd name="connsiteX6" fmla="*/ 59309 w 59308"/>
                <a:gd name="connsiteY6" fmla="*/ 0 h 80423"/>
                <a:gd name="connsiteX7" fmla="*/ 59309 w 59308"/>
                <a:gd name="connsiteY7" fmla="*/ 13663 h 80423"/>
                <a:gd name="connsiteX8" fmla="*/ 36951 w 59308"/>
                <a:gd name="connsiteY8" fmla="*/ 13663 h 8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308" h="80423">
                  <a:moveTo>
                    <a:pt x="36951" y="13663"/>
                  </a:moveTo>
                  <a:lnTo>
                    <a:pt x="36951" y="80423"/>
                  </a:lnTo>
                  <a:lnTo>
                    <a:pt x="22047" y="80423"/>
                  </a:lnTo>
                  <a:lnTo>
                    <a:pt x="22047" y="13663"/>
                  </a:lnTo>
                  <a:lnTo>
                    <a:pt x="0" y="13663"/>
                  </a:lnTo>
                  <a:lnTo>
                    <a:pt x="0" y="0"/>
                  </a:lnTo>
                  <a:lnTo>
                    <a:pt x="59309" y="0"/>
                  </a:lnTo>
                  <a:lnTo>
                    <a:pt x="59309" y="13663"/>
                  </a:lnTo>
                  <a:lnTo>
                    <a:pt x="36951" y="1366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EBA0934-1BC6-4E1D-F671-901E07875D11}"/>
                </a:ext>
              </a:extLst>
            </p:cNvPr>
            <p:cNvSpPr/>
            <p:nvPr/>
          </p:nvSpPr>
          <p:spPr>
            <a:xfrm>
              <a:off x="11560551" y="6286388"/>
              <a:ext cx="77412" cy="84805"/>
            </a:xfrm>
            <a:custGeom>
              <a:avLst/>
              <a:gdLst>
                <a:gd name="connsiteX0" fmla="*/ 66136 w 77412"/>
                <a:gd name="connsiteY0" fmla="*/ 72964 h 84805"/>
                <a:gd name="connsiteX1" fmla="*/ 52474 w 77412"/>
                <a:gd name="connsiteY1" fmla="*/ 82280 h 84805"/>
                <a:gd name="connsiteX2" fmla="*/ 38501 w 77412"/>
                <a:gd name="connsiteY2" fmla="*/ 84764 h 84805"/>
                <a:gd name="connsiteX3" fmla="*/ 10865 w 77412"/>
                <a:gd name="connsiteY3" fmla="*/ 72033 h 84805"/>
                <a:gd name="connsiteX4" fmla="*/ -3 w 77412"/>
                <a:gd name="connsiteY4" fmla="*/ 42534 h 84805"/>
                <a:gd name="connsiteX5" fmla="*/ 2481 w 77412"/>
                <a:gd name="connsiteY5" fmla="*/ 26697 h 84805"/>
                <a:gd name="connsiteX6" fmla="*/ 50390 w 77412"/>
                <a:gd name="connsiteY6" fmla="*/ 1757 h 84805"/>
                <a:gd name="connsiteX7" fmla="*/ 67379 w 77412"/>
                <a:gd name="connsiteY7" fmla="*/ 12724 h 84805"/>
                <a:gd name="connsiteX8" fmla="*/ 77315 w 77412"/>
                <a:gd name="connsiteY8" fmla="*/ 43776 h 84805"/>
                <a:gd name="connsiteX9" fmla="*/ 66136 w 77412"/>
                <a:gd name="connsiteY9" fmla="*/ 74827 h 84805"/>
                <a:gd name="connsiteX10" fmla="*/ 57442 w 77412"/>
                <a:gd name="connsiteY10" fmla="*/ 24524 h 84805"/>
                <a:gd name="connsiteX11" fmla="*/ 38811 w 77412"/>
                <a:gd name="connsiteY11" fmla="*/ 13656 h 84805"/>
                <a:gd name="connsiteX12" fmla="*/ 15060 w 77412"/>
                <a:gd name="connsiteY12" fmla="*/ 37100 h 84805"/>
                <a:gd name="connsiteX13" fmla="*/ 15523 w 77412"/>
                <a:gd name="connsiteY13" fmla="*/ 41913 h 84805"/>
                <a:gd name="connsiteX14" fmla="*/ 27012 w 77412"/>
                <a:gd name="connsiteY14" fmla="*/ 67064 h 84805"/>
                <a:gd name="connsiteX15" fmla="*/ 38811 w 77412"/>
                <a:gd name="connsiteY15" fmla="*/ 70480 h 84805"/>
                <a:gd name="connsiteX16" fmla="*/ 48127 w 77412"/>
                <a:gd name="connsiteY16" fmla="*/ 68617 h 84805"/>
                <a:gd name="connsiteX17" fmla="*/ 62100 w 77412"/>
                <a:gd name="connsiteY17" fmla="*/ 43776 h 84805"/>
                <a:gd name="connsiteX18" fmla="*/ 57442 w 77412"/>
                <a:gd name="connsiteY18" fmla="*/ 24524 h 8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7412" h="84805">
                  <a:moveTo>
                    <a:pt x="66136" y="72964"/>
                  </a:moveTo>
                  <a:cubicBezTo>
                    <a:pt x="62457" y="77193"/>
                    <a:pt x="57753" y="80401"/>
                    <a:pt x="52474" y="82280"/>
                  </a:cubicBezTo>
                  <a:cubicBezTo>
                    <a:pt x="48009" y="83966"/>
                    <a:pt x="43273" y="84807"/>
                    <a:pt x="38501" y="84764"/>
                  </a:cubicBezTo>
                  <a:cubicBezTo>
                    <a:pt x="27794" y="85133"/>
                    <a:pt x="17541" y="80410"/>
                    <a:pt x="10865" y="72033"/>
                  </a:cubicBezTo>
                  <a:cubicBezTo>
                    <a:pt x="3636" y="63931"/>
                    <a:pt x="-248" y="53389"/>
                    <a:pt x="-3" y="42534"/>
                  </a:cubicBezTo>
                  <a:cubicBezTo>
                    <a:pt x="37" y="37162"/>
                    <a:pt x="875" y="31824"/>
                    <a:pt x="2481" y="26697"/>
                  </a:cubicBezTo>
                  <a:cubicBezTo>
                    <a:pt x="8825" y="6579"/>
                    <a:pt x="30275" y="-4587"/>
                    <a:pt x="50390" y="1757"/>
                  </a:cubicBezTo>
                  <a:cubicBezTo>
                    <a:pt x="56936" y="3819"/>
                    <a:pt x="62805" y="7607"/>
                    <a:pt x="67379" y="12724"/>
                  </a:cubicBezTo>
                  <a:cubicBezTo>
                    <a:pt x="74452" y="21471"/>
                    <a:pt x="77998" y="32547"/>
                    <a:pt x="77315" y="43776"/>
                  </a:cubicBezTo>
                  <a:cubicBezTo>
                    <a:pt x="77592" y="55159"/>
                    <a:pt x="73604" y="66232"/>
                    <a:pt x="66136" y="74827"/>
                  </a:cubicBezTo>
                  <a:close/>
                  <a:moveTo>
                    <a:pt x="57442" y="24524"/>
                  </a:moveTo>
                  <a:cubicBezTo>
                    <a:pt x="53641" y="17810"/>
                    <a:pt x="46524" y="13662"/>
                    <a:pt x="38811" y="13656"/>
                  </a:cubicBezTo>
                  <a:cubicBezTo>
                    <a:pt x="25779" y="13572"/>
                    <a:pt x="15144" y="24067"/>
                    <a:pt x="15060" y="37100"/>
                  </a:cubicBezTo>
                  <a:cubicBezTo>
                    <a:pt x="15048" y="38717"/>
                    <a:pt x="15203" y="40329"/>
                    <a:pt x="15523" y="41913"/>
                  </a:cubicBezTo>
                  <a:cubicBezTo>
                    <a:pt x="15203" y="51632"/>
                    <a:pt x="19454" y="60941"/>
                    <a:pt x="27012" y="67064"/>
                  </a:cubicBezTo>
                  <a:cubicBezTo>
                    <a:pt x="30496" y="69402"/>
                    <a:pt x="34619" y="70595"/>
                    <a:pt x="38811" y="70480"/>
                  </a:cubicBezTo>
                  <a:cubicBezTo>
                    <a:pt x="42016" y="70554"/>
                    <a:pt x="45196" y="69918"/>
                    <a:pt x="48127" y="68617"/>
                  </a:cubicBezTo>
                  <a:cubicBezTo>
                    <a:pt x="57355" y="63900"/>
                    <a:pt x="62861" y="54113"/>
                    <a:pt x="62100" y="43776"/>
                  </a:cubicBezTo>
                  <a:cubicBezTo>
                    <a:pt x="62690" y="37022"/>
                    <a:pt x="61053" y="30262"/>
                    <a:pt x="57442" y="245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67EF7887-171B-418B-234A-E28F5815B2C5}"/>
                </a:ext>
              </a:extLst>
            </p:cNvPr>
            <p:cNvSpPr/>
            <p:nvPr/>
          </p:nvSpPr>
          <p:spPr>
            <a:xfrm>
              <a:off x="11071191" y="6417751"/>
              <a:ext cx="63719" cy="82702"/>
            </a:xfrm>
            <a:custGeom>
              <a:avLst/>
              <a:gdLst>
                <a:gd name="connsiteX0" fmla="*/ 62398 w 63719"/>
                <a:gd name="connsiteY0" fmla="*/ 63945 h 82702"/>
                <a:gd name="connsiteX1" fmla="*/ 31346 w 63719"/>
                <a:gd name="connsiteY1" fmla="*/ 82576 h 82702"/>
                <a:gd name="connsiteX2" fmla="*/ 5574 w 63719"/>
                <a:gd name="connsiteY2" fmla="*/ 72950 h 82702"/>
                <a:gd name="connsiteX3" fmla="*/ 605 w 63719"/>
                <a:gd name="connsiteY3" fmla="*/ 64255 h 82702"/>
                <a:gd name="connsiteX4" fmla="*/ 605 w 63719"/>
                <a:gd name="connsiteY4" fmla="*/ 47798 h 82702"/>
                <a:gd name="connsiteX5" fmla="*/ 605 w 63719"/>
                <a:gd name="connsiteY5" fmla="*/ -22 h 82702"/>
                <a:gd name="connsiteX6" fmla="*/ 15821 w 63719"/>
                <a:gd name="connsiteY6" fmla="*/ -22 h 82702"/>
                <a:gd name="connsiteX7" fmla="*/ 15821 w 63719"/>
                <a:gd name="connsiteY7" fmla="*/ 49350 h 82702"/>
                <a:gd name="connsiteX8" fmla="*/ 15821 w 63719"/>
                <a:gd name="connsiteY8" fmla="*/ 58355 h 82702"/>
                <a:gd name="connsiteX9" fmla="*/ 32588 w 63719"/>
                <a:gd name="connsiteY9" fmla="*/ 67981 h 82702"/>
                <a:gd name="connsiteX10" fmla="*/ 48114 w 63719"/>
                <a:gd name="connsiteY10" fmla="*/ 58045 h 82702"/>
                <a:gd name="connsiteX11" fmla="*/ 48114 w 63719"/>
                <a:gd name="connsiteY11" fmla="*/ 48108 h 82702"/>
                <a:gd name="connsiteX12" fmla="*/ 48114 w 63719"/>
                <a:gd name="connsiteY12" fmla="*/ -22 h 82702"/>
                <a:gd name="connsiteX13" fmla="*/ 63329 w 63719"/>
                <a:gd name="connsiteY13" fmla="*/ -22 h 82702"/>
                <a:gd name="connsiteX14" fmla="*/ 63329 w 63719"/>
                <a:gd name="connsiteY14" fmla="*/ 46245 h 82702"/>
                <a:gd name="connsiteX15" fmla="*/ 62398 w 63719"/>
                <a:gd name="connsiteY15" fmla="*/ 63945 h 8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719" h="82702">
                  <a:moveTo>
                    <a:pt x="62398" y="63945"/>
                  </a:moveTo>
                  <a:cubicBezTo>
                    <a:pt x="57116" y="76173"/>
                    <a:pt x="44621" y="83668"/>
                    <a:pt x="31346" y="82576"/>
                  </a:cubicBezTo>
                  <a:cubicBezTo>
                    <a:pt x="21767" y="83240"/>
                    <a:pt x="12371" y="79731"/>
                    <a:pt x="5574" y="72950"/>
                  </a:cubicBezTo>
                  <a:cubicBezTo>
                    <a:pt x="3282" y="70465"/>
                    <a:pt x="1584" y="67491"/>
                    <a:pt x="605" y="64255"/>
                  </a:cubicBezTo>
                  <a:cubicBezTo>
                    <a:pt x="-221" y="58799"/>
                    <a:pt x="-221" y="53254"/>
                    <a:pt x="605" y="47798"/>
                  </a:cubicBezTo>
                  <a:lnTo>
                    <a:pt x="605" y="-22"/>
                  </a:lnTo>
                  <a:lnTo>
                    <a:pt x="15821" y="-22"/>
                  </a:lnTo>
                  <a:lnTo>
                    <a:pt x="15821" y="49350"/>
                  </a:lnTo>
                  <a:cubicBezTo>
                    <a:pt x="15411" y="52338"/>
                    <a:pt x="15411" y="55368"/>
                    <a:pt x="15821" y="58355"/>
                  </a:cubicBezTo>
                  <a:cubicBezTo>
                    <a:pt x="15821" y="63013"/>
                    <a:pt x="21720" y="67981"/>
                    <a:pt x="32588" y="67981"/>
                  </a:cubicBezTo>
                  <a:cubicBezTo>
                    <a:pt x="39308" y="68149"/>
                    <a:pt x="45453" y="64218"/>
                    <a:pt x="48114" y="58045"/>
                  </a:cubicBezTo>
                  <a:cubicBezTo>
                    <a:pt x="48729" y="54763"/>
                    <a:pt x="48729" y="51390"/>
                    <a:pt x="48114" y="48108"/>
                  </a:cubicBezTo>
                  <a:lnTo>
                    <a:pt x="48114" y="-22"/>
                  </a:lnTo>
                  <a:lnTo>
                    <a:pt x="63329" y="-22"/>
                  </a:lnTo>
                  <a:lnTo>
                    <a:pt x="63329" y="46245"/>
                  </a:lnTo>
                  <a:cubicBezTo>
                    <a:pt x="64050" y="52154"/>
                    <a:pt x="63733" y="58144"/>
                    <a:pt x="62398" y="63945"/>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0214CC2D-4770-2FF9-5F8D-EC2AE32AADB9}"/>
                </a:ext>
              </a:extLst>
            </p:cNvPr>
            <p:cNvSpPr/>
            <p:nvPr/>
          </p:nvSpPr>
          <p:spPr>
            <a:xfrm>
              <a:off x="11153476" y="6417751"/>
              <a:ext cx="62413" cy="80733"/>
            </a:xfrm>
            <a:custGeom>
              <a:avLst/>
              <a:gdLst>
                <a:gd name="connsiteX0" fmla="*/ 49061 w 62413"/>
                <a:gd name="connsiteY0" fmla="*/ 80734 h 80733"/>
                <a:gd name="connsiteX1" fmla="*/ 13973 w 62413"/>
                <a:gd name="connsiteY1" fmla="*/ 24220 h 80733"/>
                <a:gd name="connsiteX2" fmla="*/ 14594 w 62413"/>
                <a:gd name="connsiteY2" fmla="*/ 80734 h 80733"/>
                <a:gd name="connsiteX3" fmla="*/ 0 w 62413"/>
                <a:gd name="connsiteY3" fmla="*/ 80734 h 80733"/>
                <a:gd name="connsiteX4" fmla="*/ 0 w 62413"/>
                <a:gd name="connsiteY4" fmla="*/ 0 h 80733"/>
                <a:gd name="connsiteX5" fmla="*/ 13663 w 62413"/>
                <a:gd name="connsiteY5" fmla="*/ 0 h 80733"/>
                <a:gd name="connsiteX6" fmla="*/ 49372 w 62413"/>
                <a:gd name="connsiteY6" fmla="*/ 56824 h 80733"/>
                <a:gd name="connsiteX7" fmla="*/ 47509 w 62413"/>
                <a:gd name="connsiteY7" fmla="*/ 0 h 80733"/>
                <a:gd name="connsiteX8" fmla="*/ 62414 w 62413"/>
                <a:gd name="connsiteY8" fmla="*/ 0 h 80733"/>
                <a:gd name="connsiteX9" fmla="*/ 62414 w 62413"/>
                <a:gd name="connsiteY9" fmla="*/ 80734 h 80733"/>
                <a:gd name="connsiteX10" fmla="*/ 49061 w 62413"/>
                <a:gd name="connsiteY10" fmla="*/ 80734 h 8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413" h="80733">
                  <a:moveTo>
                    <a:pt x="49061" y="80734"/>
                  </a:moveTo>
                  <a:lnTo>
                    <a:pt x="13973" y="24220"/>
                  </a:lnTo>
                  <a:lnTo>
                    <a:pt x="14594" y="80734"/>
                  </a:lnTo>
                  <a:lnTo>
                    <a:pt x="0" y="80734"/>
                  </a:lnTo>
                  <a:lnTo>
                    <a:pt x="0" y="0"/>
                  </a:lnTo>
                  <a:lnTo>
                    <a:pt x="13663" y="0"/>
                  </a:lnTo>
                  <a:lnTo>
                    <a:pt x="49372" y="56824"/>
                  </a:lnTo>
                  <a:lnTo>
                    <a:pt x="47509" y="0"/>
                  </a:lnTo>
                  <a:lnTo>
                    <a:pt x="62414" y="0"/>
                  </a:lnTo>
                  <a:lnTo>
                    <a:pt x="62414" y="80734"/>
                  </a:lnTo>
                  <a:lnTo>
                    <a:pt x="49061" y="8073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314766CC-5487-B01C-0650-6179519F8912}"/>
                </a:ext>
              </a:extLst>
            </p:cNvPr>
            <p:cNvSpPr/>
            <p:nvPr/>
          </p:nvSpPr>
          <p:spPr>
            <a:xfrm>
              <a:off x="11233899" y="6417751"/>
              <a:ext cx="14904" cy="80423"/>
            </a:xfrm>
            <a:custGeom>
              <a:avLst/>
              <a:gdLst>
                <a:gd name="connsiteX0" fmla="*/ 0 w 14904"/>
                <a:gd name="connsiteY0" fmla="*/ 0 h 80423"/>
                <a:gd name="connsiteX1" fmla="*/ 14905 w 14904"/>
                <a:gd name="connsiteY1" fmla="*/ 0 h 80423"/>
                <a:gd name="connsiteX2" fmla="*/ 14905 w 14904"/>
                <a:gd name="connsiteY2" fmla="*/ 80424 h 80423"/>
                <a:gd name="connsiteX3" fmla="*/ 0 w 14904"/>
                <a:gd name="connsiteY3" fmla="*/ 80424 h 80423"/>
              </a:gdLst>
              <a:ahLst/>
              <a:cxnLst>
                <a:cxn ang="0">
                  <a:pos x="connsiteX0" y="connsiteY0"/>
                </a:cxn>
                <a:cxn ang="0">
                  <a:pos x="connsiteX1" y="connsiteY1"/>
                </a:cxn>
                <a:cxn ang="0">
                  <a:pos x="connsiteX2" y="connsiteY2"/>
                </a:cxn>
                <a:cxn ang="0">
                  <a:pos x="connsiteX3" y="connsiteY3"/>
                </a:cxn>
              </a:cxnLst>
              <a:rect l="l" t="t" r="r" b="b"/>
              <a:pathLst>
                <a:path w="14904" h="80423">
                  <a:moveTo>
                    <a:pt x="0" y="0"/>
                  </a:moveTo>
                  <a:lnTo>
                    <a:pt x="14905" y="0"/>
                  </a:lnTo>
                  <a:lnTo>
                    <a:pt x="14905" y="80424"/>
                  </a:lnTo>
                  <a:lnTo>
                    <a:pt x="0" y="8042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Shape 48">
              <a:extLst>
                <a:ext uri="{FF2B5EF4-FFF2-40B4-BE49-F238E27FC236}">
                  <a16:creationId xmlns:a16="http://schemas.microsoft.com/office/drawing/2014/main" id="{E962BC77-39C6-D722-EC08-5DF9D7C57510}"/>
                </a:ext>
              </a:extLst>
            </p:cNvPr>
            <p:cNvSpPr/>
            <p:nvPr/>
          </p:nvSpPr>
          <p:spPr>
            <a:xfrm>
              <a:off x="11259051" y="6417751"/>
              <a:ext cx="67071" cy="80733"/>
            </a:xfrm>
            <a:custGeom>
              <a:avLst/>
              <a:gdLst>
                <a:gd name="connsiteX0" fmla="*/ 44093 w 67071"/>
                <a:gd name="connsiteY0" fmla="*/ 80734 h 80733"/>
                <a:gd name="connsiteX1" fmla="*/ 23910 w 67071"/>
                <a:gd name="connsiteY1" fmla="*/ 80734 h 80733"/>
                <a:gd name="connsiteX2" fmla="*/ 0 w 67071"/>
                <a:gd name="connsiteY2" fmla="*/ 0 h 80733"/>
                <a:gd name="connsiteX3" fmla="*/ 15836 w 67071"/>
                <a:gd name="connsiteY3" fmla="*/ 0 h 80733"/>
                <a:gd name="connsiteX4" fmla="*/ 33846 w 67071"/>
                <a:gd name="connsiteY4" fmla="*/ 63656 h 80733"/>
                <a:gd name="connsiteX5" fmla="*/ 51545 w 67071"/>
                <a:gd name="connsiteY5" fmla="*/ 0 h 80733"/>
                <a:gd name="connsiteX6" fmla="*/ 67071 w 67071"/>
                <a:gd name="connsiteY6" fmla="*/ 0 h 80733"/>
                <a:gd name="connsiteX7" fmla="*/ 44093 w 67071"/>
                <a:gd name="connsiteY7" fmla="*/ 80734 h 8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071" h="80733">
                  <a:moveTo>
                    <a:pt x="44093" y="80734"/>
                  </a:moveTo>
                  <a:lnTo>
                    <a:pt x="23910" y="80734"/>
                  </a:lnTo>
                  <a:lnTo>
                    <a:pt x="0" y="0"/>
                  </a:lnTo>
                  <a:lnTo>
                    <a:pt x="15836" y="0"/>
                  </a:lnTo>
                  <a:lnTo>
                    <a:pt x="33846" y="63656"/>
                  </a:lnTo>
                  <a:lnTo>
                    <a:pt x="51545" y="0"/>
                  </a:lnTo>
                  <a:lnTo>
                    <a:pt x="67071" y="0"/>
                  </a:lnTo>
                  <a:lnTo>
                    <a:pt x="44093" y="8073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240F80C2-6001-DA38-C443-7C9D199E5C3D}"/>
                </a:ext>
              </a:extLst>
            </p:cNvPr>
            <p:cNvSpPr/>
            <p:nvPr/>
          </p:nvSpPr>
          <p:spPr>
            <a:xfrm>
              <a:off x="11336059" y="6417751"/>
              <a:ext cx="59929" cy="80733"/>
            </a:xfrm>
            <a:custGeom>
              <a:avLst/>
              <a:gdLst>
                <a:gd name="connsiteX0" fmla="*/ 0 w 59929"/>
                <a:gd name="connsiteY0" fmla="*/ 80734 h 80733"/>
                <a:gd name="connsiteX1" fmla="*/ 0 w 59929"/>
                <a:gd name="connsiteY1" fmla="*/ 0 h 80733"/>
                <a:gd name="connsiteX2" fmla="*/ 57135 w 59929"/>
                <a:gd name="connsiteY2" fmla="*/ 0 h 80733"/>
                <a:gd name="connsiteX3" fmla="*/ 57135 w 59929"/>
                <a:gd name="connsiteY3" fmla="*/ 13663 h 80733"/>
                <a:gd name="connsiteX4" fmla="*/ 14594 w 59929"/>
                <a:gd name="connsiteY4" fmla="*/ 13663 h 80733"/>
                <a:gd name="connsiteX5" fmla="*/ 14594 w 59929"/>
                <a:gd name="connsiteY5" fmla="*/ 32604 h 80733"/>
                <a:gd name="connsiteX6" fmla="*/ 53719 w 59929"/>
                <a:gd name="connsiteY6" fmla="*/ 32604 h 80733"/>
                <a:gd name="connsiteX7" fmla="*/ 53719 w 59929"/>
                <a:gd name="connsiteY7" fmla="*/ 45335 h 80733"/>
                <a:gd name="connsiteX8" fmla="*/ 14594 w 59929"/>
                <a:gd name="connsiteY8" fmla="*/ 45335 h 80733"/>
                <a:gd name="connsiteX9" fmla="*/ 14594 w 59929"/>
                <a:gd name="connsiteY9" fmla="*/ 67071 h 80733"/>
                <a:gd name="connsiteX10" fmla="*/ 59929 w 59929"/>
                <a:gd name="connsiteY10" fmla="*/ 67071 h 80733"/>
                <a:gd name="connsiteX11" fmla="*/ 59929 w 59929"/>
                <a:gd name="connsiteY11" fmla="*/ 80734 h 80733"/>
                <a:gd name="connsiteX12" fmla="*/ 0 w 59929"/>
                <a:gd name="connsiteY12" fmla="*/ 80734 h 8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929" h="80733">
                  <a:moveTo>
                    <a:pt x="0" y="80734"/>
                  </a:moveTo>
                  <a:lnTo>
                    <a:pt x="0" y="0"/>
                  </a:lnTo>
                  <a:lnTo>
                    <a:pt x="57135" y="0"/>
                  </a:lnTo>
                  <a:lnTo>
                    <a:pt x="57135" y="13663"/>
                  </a:lnTo>
                  <a:lnTo>
                    <a:pt x="14594" y="13663"/>
                  </a:lnTo>
                  <a:lnTo>
                    <a:pt x="14594" y="32604"/>
                  </a:lnTo>
                  <a:lnTo>
                    <a:pt x="53719" y="32604"/>
                  </a:lnTo>
                  <a:lnTo>
                    <a:pt x="53719" y="45335"/>
                  </a:lnTo>
                  <a:lnTo>
                    <a:pt x="14594" y="45335"/>
                  </a:lnTo>
                  <a:lnTo>
                    <a:pt x="14594" y="67071"/>
                  </a:lnTo>
                  <a:lnTo>
                    <a:pt x="59929" y="67071"/>
                  </a:lnTo>
                  <a:lnTo>
                    <a:pt x="59929" y="80734"/>
                  </a:lnTo>
                  <a:lnTo>
                    <a:pt x="0" y="8073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67349D1-E400-2975-2535-2597CB6FC2D8}"/>
                </a:ext>
              </a:extLst>
            </p:cNvPr>
            <p:cNvSpPr/>
            <p:nvPr/>
          </p:nvSpPr>
          <p:spPr>
            <a:xfrm>
              <a:off x="11407788" y="6417725"/>
              <a:ext cx="63034" cy="80449"/>
            </a:xfrm>
            <a:custGeom>
              <a:avLst/>
              <a:gdLst>
                <a:gd name="connsiteX0" fmla="*/ 44390 w 63034"/>
                <a:gd name="connsiteY0" fmla="*/ 80428 h 80449"/>
                <a:gd name="connsiteX1" fmla="*/ 28553 w 63034"/>
                <a:gd name="connsiteY1" fmla="*/ 49376 h 80449"/>
                <a:gd name="connsiteX2" fmla="*/ 14890 w 63034"/>
                <a:gd name="connsiteY2" fmla="*/ 49376 h 80449"/>
                <a:gd name="connsiteX3" fmla="*/ 14890 w 63034"/>
                <a:gd name="connsiteY3" fmla="*/ 80428 h 80449"/>
                <a:gd name="connsiteX4" fmla="*/ -14 w 63034"/>
                <a:gd name="connsiteY4" fmla="*/ 80428 h 80449"/>
                <a:gd name="connsiteX5" fmla="*/ -14 w 63034"/>
                <a:gd name="connsiteY5" fmla="*/ 5 h 80449"/>
                <a:gd name="connsiteX6" fmla="*/ 32900 w 63034"/>
                <a:gd name="connsiteY6" fmla="*/ 5 h 80449"/>
                <a:gd name="connsiteX7" fmla="*/ 54637 w 63034"/>
                <a:gd name="connsiteY7" fmla="*/ 9631 h 80449"/>
                <a:gd name="connsiteX8" fmla="*/ 59605 w 63034"/>
                <a:gd name="connsiteY8" fmla="*/ 25467 h 80449"/>
                <a:gd name="connsiteX9" fmla="*/ 59605 w 63034"/>
                <a:gd name="connsiteY9" fmla="*/ 34472 h 80449"/>
                <a:gd name="connsiteX10" fmla="*/ 45010 w 63034"/>
                <a:gd name="connsiteY10" fmla="*/ 47513 h 80449"/>
                <a:gd name="connsiteX11" fmla="*/ 63020 w 63034"/>
                <a:gd name="connsiteY11" fmla="*/ 80428 h 80449"/>
                <a:gd name="connsiteX12" fmla="*/ 39111 w 63034"/>
                <a:gd name="connsiteY12" fmla="*/ 15220 h 80449"/>
                <a:gd name="connsiteX13" fmla="*/ 27001 w 63034"/>
                <a:gd name="connsiteY13" fmla="*/ 13046 h 80449"/>
                <a:gd name="connsiteX14" fmla="*/ 14890 w 63034"/>
                <a:gd name="connsiteY14" fmla="*/ 13046 h 80449"/>
                <a:gd name="connsiteX15" fmla="*/ 14890 w 63034"/>
                <a:gd name="connsiteY15" fmla="*/ 38198 h 80449"/>
                <a:gd name="connsiteX16" fmla="*/ 20169 w 63034"/>
                <a:gd name="connsiteY16" fmla="*/ 38198 h 80449"/>
                <a:gd name="connsiteX17" fmla="*/ 38179 w 63034"/>
                <a:gd name="connsiteY17" fmla="*/ 36024 h 80449"/>
                <a:gd name="connsiteX18" fmla="*/ 41241 w 63034"/>
                <a:gd name="connsiteY18" fmla="*/ 18281 h 80449"/>
                <a:gd name="connsiteX19" fmla="*/ 38179 w 63034"/>
                <a:gd name="connsiteY19" fmla="*/ 15220 h 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3034" h="80449">
                  <a:moveTo>
                    <a:pt x="44390" y="80428"/>
                  </a:moveTo>
                  <a:lnTo>
                    <a:pt x="28553" y="49376"/>
                  </a:lnTo>
                  <a:lnTo>
                    <a:pt x="14890" y="49376"/>
                  </a:lnTo>
                  <a:lnTo>
                    <a:pt x="14890" y="80428"/>
                  </a:lnTo>
                  <a:lnTo>
                    <a:pt x="-14" y="80428"/>
                  </a:lnTo>
                  <a:lnTo>
                    <a:pt x="-14" y="5"/>
                  </a:lnTo>
                  <a:lnTo>
                    <a:pt x="32900" y="5"/>
                  </a:lnTo>
                  <a:cubicBezTo>
                    <a:pt x="41253" y="-365"/>
                    <a:pt x="49299" y="3197"/>
                    <a:pt x="54637" y="9631"/>
                  </a:cubicBezTo>
                  <a:cubicBezTo>
                    <a:pt x="57913" y="14257"/>
                    <a:pt x="59651" y="19797"/>
                    <a:pt x="59605" y="25467"/>
                  </a:cubicBezTo>
                  <a:cubicBezTo>
                    <a:pt x="60015" y="28454"/>
                    <a:pt x="60015" y="31485"/>
                    <a:pt x="59605" y="34472"/>
                  </a:cubicBezTo>
                  <a:cubicBezTo>
                    <a:pt x="57043" y="40859"/>
                    <a:pt x="51643" y="45681"/>
                    <a:pt x="45010" y="47513"/>
                  </a:cubicBezTo>
                  <a:lnTo>
                    <a:pt x="63020" y="80428"/>
                  </a:lnTo>
                  <a:close/>
                  <a:moveTo>
                    <a:pt x="39111" y="15220"/>
                  </a:moveTo>
                  <a:cubicBezTo>
                    <a:pt x="35369" y="13344"/>
                    <a:pt x="31162" y="12590"/>
                    <a:pt x="27001" y="13046"/>
                  </a:cubicBezTo>
                  <a:lnTo>
                    <a:pt x="14890" y="13046"/>
                  </a:lnTo>
                  <a:lnTo>
                    <a:pt x="14890" y="38198"/>
                  </a:lnTo>
                  <a:lnTo>
                    <a:pt x="20169" y="38198"/>
                  </a:lnTo>
                  <a:cubicBezTo>
                    <a:pt x="26262" y="38906"/>
                    <a:pt x="32432" y="38161"/>
                    <a:pt x="38179" y="36024"/>
                  </a:cubicBezTo>
                  <a:cubicBezTo>
                    <a:pt x="43924" y="31972"/>
                    <a:pt x="45296" y="24026"/>
                    <a:pt x="41241" y="18281"/>
                  </a:cubicBezTo>
                  <a:cubicBezTo>
                    <a:pt x="40402" y="17095"/>
                    <a:pt x="39368" y="16058"/>
                    <a:pt x="38179" y="15220"/>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9D692262-F7F6-AB11-3D01-B051BE104FBB}"/>
                </a:ext>
              </a:extLst>
            </p:cNvPr>
            <p:cNvSpPr/>
            <p:nvPr/>
          </p:nvSpPr>
          <p:spPr>
            <a:xfrm>
              <a:off x="11475170" y="6416057"/>
              <a:ext cx="69308" cy="84327"/>
            </a:xfrm>
            <a:custGeom>
              <a:avLst/>
              <a:gdLst>
                <a:gd name="connsiteX0" fmla="*/ 61157 w 69308"/>
                <a:gd name="connsiteY0" fmla="*/ 75885 h 84327"/>
                <a:gd name="connsiteX1" fmla="*/ 34764 w 69308"/>
                <a:gd name="connsiteY1" fmla="*/ 84269 h 84327"/>
                <a:gd name="connsiteX2" fmla="*/ 3712 w 69308"/>
                <a:gd name="connsiteY2" fmla="*/ 72159 h 84327"/>
                <a:gd name="connsiteX3" fmla="*/ -14 w 69308"/>
                <a:gd name="connsiteY3" fmla="*/ 66880 h 84327"/>
                <a:gd name="connsiteX4" fmla="*/ 12406 w 69308"/>
                <a:gd name="connsiteY4" fmla="*/ 58186 h 84327"/>
                <a:gd name="connsiteX5" fmla="*/ 37558 w 69308"/>
                <a:gd name="connsiteY5" fmla="*/ 70296 h 84327"/>
                <a:gd name="connsiteX6" fmla="*/ 43458 w 69308"/>
                <a:gd name="connsiteY6" fmla="*/ 70296 h 84327"/>
                <a:gd name="connsiteX7" fmla="*/ 53084 w 69308"/>
                <a:gd name="connsiteY7" fmla="*/ 60360 h 84327"/>
                <a:gd name="connsiteX8" fmla="*/ 53084 w 69308"/>
                <a:gd name="connsiteY8" fmla="*/ 55702 h 84327"/>
                <a:gd name="connsiteX9" fmla="*/ 39111 w 69308"/>
                <a:gd name="connsiteY9" fmla="*/ 50113 h 84327"/>
                <a:gd name="connsiteX10" fmla="*/ 29485 w 69308"/>
                <a:gd name="connsiteY10" fmla="*/ 47939 h 84327"/>
                <a:gd name="connsiteX11" fmla="*/ 17375 w 69308"/>
                <a:gd name="connsiteY11" fmla="*/ 43902 h 84327"/>
                <a:gd name="connsiteX12" fmla="*/ 5886 w 69308"/>
                <a:gd name="connsiteY12" fmla="*/ 25271 h 84327"/>
                <a:gd name="connsiteX13" fmla="*/ 8991 w 69308"/>
                <a:gd name="connsiteY13" fmla="*/ 13472 h 84327"/>
                <a:gd name="connsiteX14" fmla="*/ 37558 w 69308"/>
                <a:gd name="connsiteY14" fmla="*/ 120 h 84327"/>
                <a:gd name="connsiteX15" fmla="*/ 68610 w 69308"/>
                <a:gd name="connsiteY15" fmla="*/ 16577 h 84327"/>
                <a:gd name="connsiteX16" fmla="*/ 56189 w 69308"/>
                <a:gd name="connsiteY16" fmla="*/ 25892 h 84327"/>
                <a:gd name="connsiteX17" fmla="*/ 35385 w 69308"/>
                <a:gd name="connsiteY17" fmla="*/ 13782 h 84327"/>
                <a:gd name="connsiteX18" fmla="*/ 21101 w 69308"/>
                <a:gd name="connsiteY18" fmla="*/ 19993 h 84327"/>
                <a:gd name="connsiteX19" fmla="*/ 21101 w 69308"/>
                <a:gd name="connsiteY19" fmla="*/ 23719 h 84327"/>
                <a:gd name="connsiteX20" fmla="*/ 21101 w 69308"/>
                <a:gd name="connsiteY20" fmla="*/ 27135 h 84327"/>
                <a:gd name="connsiteX21" fmla="*/ 35074 w 69308"/>
                <a:gd name="connsiteY21" fmla="*/ 33034 h 84327"/>
                <a:gd name="connsiteX22" fmla="*/ 43147 w 69308"/>
                <a:gd name="connsiteY22" fmla="*/ 34897 h 84327"/>
                <a:gd name="connsiteX23" fmla="*/ 64573 w 69308"/>
                <a:gd name="connsiteY23" fmla="*/ 45144 h 84327"/>
                <a:gd name="connsiteX24" fmla="*/ 69231 w 69308"/>
                <a:gd name="connsiteY24" fmla="*/ 58807 h 84327"/>
                <a:gd name="connsiteX25" fmla="*/ 61468 w 69308"/>
                <a:gd name="connsiteY25" fmla="*/ 76506 h 8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08" h="84327">
                  <a:moveTo>
                    <a:pt x="61157" y="75885"/>
                  </a:moveTo>
                  <a:cubicBezTo>
                    <a:pt x="53624" y="81704"/>
                    <a:pt x="44275" y="84673"/>
                    <a:pt x="34764" y="84269"/>
                  </a:cubicBezTo>
                  <a:cubicBezTo>
                    <a:pt x="23203" y="84589"/>
                    <a:pt x="12003" y="80220"/>
                    <a:pt x="3712" y="72159"/>
                  </a:cubicBezTo>
                  <a:cubicBezTo>
                    <a:pt x="2228" y="70585"/>
                    <a:pt x="973" y="68806"/>
                    <a:pt x="-14" y="66880"/>
                  </a:cubicBezTo>
                  <a:lnTo>
                    <a:pt x="12406" y="58186"/>
                  </a:lnTo>
                  <a:cubicBezTo>
                    <a:pt x="18030" y="66421"/>
                    <a:pt x="27616" y="71035"/>
                    <a:pt x="37558" y="70296"/>
                  </a:cubicBezTo>
                  <a:cubicBezTo>
                    <a:pt x="39518" y="70520"/>
                    <a:pt x="41499" y="70520"/>
                    <a:pt x="43458" y="70296"/>
                  </a:cubicBezTo>
                  <a:cubicBezTo>
                    <a:pt x="45321" y="70296"/>
                    <a:pt x="53084" y="67812"/>
                    <a:pt x="53084" y="60360"/>
                  </a:cubicBezTo>
                  <a:cubicBezTo>
                    <a:pt x="53658" y="58860"/>
                    <a:pt x="53658" y="57202"/>
                    <a:pt x="53084" y="55702"/>
                  </a:cubicBezTo>
                  <a:cubicBezTo>
                    <a:pt x="49175" y="52345"/>
                    <a:pt x="44259" y="50377"/>
                    <a:pt x="39111" y="50113"/>
                  </a:cubicBezTo>
                  <a:lnTo>
                    <a:pt x="29485" y="47939"/>
                  </a:lnTo>
                  <a:cubicBezTo>
                    <a:pt x="25268" y="47206"/>
                    <a:pt x="21188" y="45846"/>
                    <a:pt x="17375" y="43902"/>
                  </a:cubicBezTo>
                  <a:cubicBezTo>
                    <a:pt x="10161" y="40552"/>
                    <a:pt x="5643" y="33221"/>
                    <a:pt x="5886" y="25271"/>
                  </a:cubicBezTo>
                  <a:cubicBezTo>
                    <a:pt x="5737" y="21120"/>
                    <a:pt x="6817" y="17015"/>
                    <a:pt x="8991" y="13472"/>
                  </a:cubicBezTo>
                  <a:cubicBezTo>
                    <a:pt x="15378" y="4156"/>
                    <a:pt x="26318" y="-955"/>
                    <a:pt x="37558" y="120"/>
                  </a:cubicBezTo>
                  <a:cubicBezTo>
                    <a:pt x="49954" y="287"/>
                    <a:pt x="61511" y="6411"/>
                    <a:pt x="68610" y="16577"/>
                  </a:cubicBezTo>
                  <a:lnTo>
                    <a:pt x="56189" y="25892"/>
                  </a:lnTo>
                  <a:cubicBezTo>
                    <a:pt x="51988" y="18356"/>
                    <a:pt x="44011" y="13714"/>
                    <a:pt x="35385" y="13782"/>
                  </a:cubicBezTo>
                  <a:cubicBezTo>
                    <a:pt x="35385" y="13782"/>
                    <a:pt x="24206" y="13782"/>
                    <a:pt x="21101" y="19993"/>
                  </a:cubicBezTo>
                  <a:cubicBezTo>
                    <a:pt x="20675" y="21197"/>
                    <a:pt x="20675" y="22514"/>
                    <a:pt x="21101" y="23719"/>
                  </a:cubicBezTo>
                  <a:cubicBezTo>
                    <a:pt x="20781" y="24834"/>
                    <a:pt x="20781" y="26020"/>
                    <a:pt x="21101" y="27135"/>
                  </a:cubicBezTo>
                  <a:cubicBezTo>
                    <a:pt x="22964" y="30550"/>
                    <a:pt x="27622" y="31482"/>
                    <a:pt x="35074" y="33034"/>
                  </a:cubicBezTo>
                  <a:lnTo>
                    <a:pt x="43147" y="34897"/>
                  </a:lnTo>
                  <a:cubicBezTo>
                    <a:pt x="51190" y="35969"/>
                    <a:pt x="58689" y="39555"/>
                    <a:pt x="64573" y="45144"/>
                  </a:cubicBezTo>
                  <a:cubicBezTo>
                    <a:pt x="67964" y="48849"/>
                    <a:pt x="69650" y="53802"/>
                    <a:pt x="69231" y="58807"/>
                  </a:cubicBezTo>
                  <a:cubicBezTo>
                    <a:pt x="69653" y="65614"/>
                    <a:pt x="66762" y="72206"/>
                    <a:pt x="61468" y="76506"/>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27860BF3-FAD5-C730-48DC-01E92FFCCC88}"/>
                </a:ext>
              </a:extLst>
            </p:cNvPr>
            <p:cNvSpPr/>
            <p:nvPr/>
          </p:nvSpPr>
          <p:spPr>
            <a:xfrm>
              <a:off x="11557146" y="6417751"/>
              <a:ext cx="14904" cy="80423"/>
            </a:xfrm>
            <a:custGeom>
              <a:avLst/>
              <a:gdLst>
                <a:gd name="connsiteX0" fmla="*/ 0 w 14904"/>
                <a:gd name="connsiteY0" fmla="*/ 0 h 80423"/>
                <a:gd name="connsiteX1" fmla="*/ 14905 w 14904"/>
                <a:gd name="connsiteY1" fmla="*/ 0 h 80423"/>
                <a:gd name="connsiteX2" fmla="*/ 14905 w 14904"/>
                <a:gd name="connsiteY2" fmla="*/ 80424 h 80423"/>
                <a:gd name="connsiteX3" fmla="*/ 0 w 14904"/>
                <a:gd name="connsiteY3" fmla="*/ 80424 h 80423"/>
              </a:gdLst>
              <a:ahLst/>
              <a:cxnLst>
                <a:cxn ang="0">
                  <a:pos x="connsiteX0" y="connsiteY0"/>
                </a:cxn>
                <a:cxn ang="0">
                  <a:pos x="connsiteX1" y="connsiteY1"/>
                </a:cxn>
                <a:cxn ang="0">
                  <a:pos x="connsiteX2" y="connsiteY2"/>
                </a:cxn>
                <a:cxn ang="0">
                  <a:pos x="connsiteX3" y="connsiteY3"/>
                </a:cxn>
              </a:cxnLst>
              <a:rect l="l" t="t" r="r" b="b"/>
              <a:pathLst>
                <a:path w="14904" h="80423">
                  <a:moveTo>
                    <a:pt x="0" y="0"/>
                  </a:moveTo>
                  <a:lnTo>
                    <a:pt x="14905" y="0"/>
                  </a:lnTo>
                  <a:lnTo>
                    <a:pt x="14905" y="80424"/>
                  </a:lnTo>
                  <a:lnTo>
                    <a:pt x="0" y="8042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162C5EBE-60C1-0433-ACB0-3798CF5EDE9C}"/>
                </a:ext>
              </a:extLst>
            </p:cNvPr>
            <p:cNvSpPr/>
            <p:nvPr/>
          </p:nvSpPr>
          <p:spPr>
            <a:xfrm>
              <a:off x="11583850" y="6417751"/>
              <a:ext cx="59308" cy="80733"/>
            </a:xfrm>
            <a:custGeom>
              <a:avLst/>
              <a:gdLst>
                <a:gd name="connsiteX0" fmla="*/ 36951 w 59308"/>
                <a:gd name="connsiteY0" fmla="*/ 13663 h 80733"/>
                <a:gd name="connsiteX1" fmla="*/ 36951 w 59308"/>
                <a:gd name="connsiteY1" fmla="*/ 80734 h 80733"/>
                <a:gd name="connsiteX2" fmla="*/ 22047 w 59308"/>
                <a:gd name="connsiteY2" fmla="*/ 80734 h 80733"/>
                <a:gd name="connsiteX3" fmla="*/ 22047 w 59308"/>
                <a:gd name="connsiteY3" fmla="*/ 13663 h 80733"/>
                <a:gd name="connsiteX4" fmla="*/ 0 w 59308"/>
                <a:gd name="connsiteY4" fmla="*/ 13663 h 80733"/>
                <a:gd name="connsiteX5" fmla="*/ 0 w 59308"/>
                <a:gd name="connsiteY5" fmla="*/ 0 h 80733"/>
                <a:gd name="connsiteX6" fmla="*/ 59308 w 59308"/>
                <a:gd name="connsiteY6" fmla="*/ 0 h 80733"/>
                <a:gd name="connsiteX7" fmla="*/ 59308 w 59308"/>
                <a:gd name="connsiteY7" fmla="*/ 13663 h 80733"/>
                <a:gd name="connsiteX8" fmla="*/ 36951 w 59308"/>
                <a:gd name="connsiteY8" fmla="*/ 13663 h 8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308" h="80733">
                  <a:moveTo>
                    <a:pt x="36951" y="13663"/>
                  </a:moveTo>
                  <a:lnTo>
                    <a:pt x="36951" y="80734"/>
                  </a:lnTo>
                  <a:lnTo>
                    <a:pt x="22047" y="80734"/>
                  </a:lnTo>
                  <a:lnTo>
                    <a:pt x="22047" y="13663"/>
                  </a:lnTo>
                  <a:lnTo>
                    <a:pt x="0" y="13663"/>
                  </a:lnTo>
                  <a:lnTo>
                    <a:pt x="0" y="0"/>
                  </a:lnTo>
                  <a:lnTo>
                    <a:pt x="59308" y="0"/>
                  </a:lnTo>
                  <a:lnTo>
                    <a:pt x="59308" y="13663"/>
                  </a:lnTo>
                  <a:lnTo>
                    <a:pt x="36951" y="1366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Shape 57">
              <a:extLst>
                <a:ext uri="{FF2B5EF4-FFF2-40B4-BE49-F238E27FC236}">
                  <a16:creationId xmlns:a16="http://schemas.microsoft.com/office/drawing/2014/main" id="{65827EC1-46A1-7D57-C52D-A467AA95146F}"/>
                </a:ext>
              </a:extLst>
            </p:cNvPr>
            <p:cNvSpPr/>
            <p:nvPr/>
          </p:nvSpPr>
          <p:spPr>
            <a:xfrm>
              <a:off x="11638812" y="6396015"/>
              <a:ext cx="72039" cy="102159"/>
            </a:xfrm>
            <a:custGeom>
              <a:avLst/>
              <a:gdLst>
                <a:gd name="connsiteX0" fmla="*/ 56500 w 72039"/>
                <a:gd name="connsiteY0" fmla="*/ 102138 h 102159"/>
                <a:gd name="connsiteX1" fmla="*/ 51842 w 72039"/>
                <a:gd name="connsiteY1" fmla="*/ 86612 h 102159"/>
                <a:gd name="connsiteX2" fmla="*/ 20790 w 72039"/>
                <a:gd name="connsiteY2" fmla="*/ 86612 h 102159"/>
                <a:gd name="connsiteX3" fmla="*/ 16133 w 72039"/>
                <a:gd name="connsiteY3" fmla="*/ 102138 h 102159"/>
                <a:gd name="connsiteX4" fmla="*/ -14 w 72039"/>
                <a:gd name="connsiteY4" fmla="*/ 102138 h 102159"/>
                <a:gd name="connsiteX5" fmla="*/ 27311 w 72039"/>
                <a:gd name="connsiteY5" fmla="*/ 21714 h 102159"/>
                <a:gd name="connsiteX6" fmla="*/ 44390 w 72039"/>
                <a:gd name="connsiteY6" fmla="*/ 21714 h 102159"/>
                <a:gd name="connsiteX7" fmla="*/ 72025 w 72039"/>
                <a:gd name="connsiteY7" fmla="*/ 102138 h 102159"/>
                <a:gd name="connsiteX8" fmla="*/ 36627 w 72039"/>
                <a:gd name="connsiteY8" fmla="*/ 36309 h 102159"/>
                <a:gd name="connsiteX9" fmla="*/ 25448 w 72039"/>
                <a:gd name="connsiteY9" fmla="*/ 73260 h 102159"/>
                <a:gd name="connsiteX10" fmla="*/ 47805 w 72039"/>
                <a:gd name="connsiteY10" fmla="*/ 73260 h 102159"/>
                <a:gd name="connsiteX11" fmla="*/ 40663 w 72039"/>
                <a:gd name="connsiteY11" fmla="*/ 13952 h 102159"/>
                <a:gd name="connsiteX12" fmla="*/ 30416 w 72039"/>
                <a:gd name="connsiteY12" fmla="*/ 13952 h 102159"/>
                <a:gd name="connsiteX13" fmla="*/ 36627 w 72039"/>
                <a:gd name="connsiteY13" fmla="*/ -22 h 102159"/>
                <a:gd name="connsiteX14" fmla="*/ 52773 w 72039"/>
                <a:gd name="connsiteY14" fmla="*/ -22 h 102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2039" h="102159">
                  <a:moveTo>
                    <a:pt x="56500" y="102138"/>
                  </a:moveTo>
                  <a:lnTo>
                    <a:pt x="51842" y="86612"/>
                  </a:lnTo>
                  <a:lnTo>
                    <a:pt x="20790" y="86612"/>
                  </a:lnTo>
                  <a:lnTo>
                    <a:pt x="16133" y="102138"/>
                  </a:lnTo>
                  <a:lnTo>
                    <a:pt x="-14" y="102138"/>
                  </a:lnTo>
                  <a:lnTo>
                    <a:pt x="27311" y="21714"/>
                  </a:lnTo>
                  <a:lnTo>
                    <a:pt x="44390" y="21714"/>
                  </a:lnTo>
                  <a:lnTo>
                    <a:pt x="72025" y="102138"/>
                  </a:lnTo>
                  <a:close/>
                  <a:moveTo>
                    <a:pt x="36627" y="36309"/>
                  </a:moveTo>
                  <a:lnTo>
                    <a:pt x="25448" y="73260"/>
                  </a:lnTo>
                  <a:lnTo>
                    <a:pt x="47805" y="73260"/>
                  </a:lnTo>
                  <a:close/>
                  <a:moveTo>
                    <a:pt x="40663" y="13952"/>
                  </a:moveTo>
                  <a:lnTo>
                    <a:pt x="30416" y="13952"/>
                  </a:lnTo>
                  <a:lnTo>
                    <a:pt x="36627" y="-22"/>
                  </a:lnTo>
                  <a:lnTo>
                    <a:pt x="52773" y="-22"/>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Shape 58">
              <a:extLst>
                <a:ext uri="{FF2B5EF4-FFF2-40B4-BE49-F238E27FC236}">
                  <a16:creationId xmlns:a16="http://schemas.microsoft.com/office/drawing/2014/main" id="{5752D04E-0978-D999-964D-12A03C740362}"/>
                </a:ext>
              </a:extLst>
            </p:cNvPr>
            <p:cNvSpPr/>
            <p:nvPr/>
          </p:nvSpPr>
          <p:spPr>
            <a:xfrm>
              <a:off x="11721719" y="6417725"/>
              <a:ext cx="63034" cy="80449"/>
            </a:xfrm>
            <a:custGeom>
              <a:avLst/>
              <a:gdLst>
                <a:gd name="connsiteX0" fmla="*/ 44390 w 63034"/>
                <a:gd name="connsiteY0" fmla="*/ 80428 h 80449"/>
                <a:gd name="connsiteX1" fmla="*/ 28553 w 63034"/>
                <a:gd name="connsiteY1" fmla="*/ 49376 h 80449"/>
                <a:gd name="connsiteX2" fmla="*/ 14890 w 63034"/>
                <a:gd name="connsiteY2" fmla="*/ 49376 h 80449"/>
                <a:gd name="connsiteX3" fmla="*/ 14890 w 63034"/>
                <a:gd name="connsiteY3" fmla="*/ 80428 h 80449"/>
                <a:gd name="connsiteX4" fmla="*/ -14 w 63034"/>
                <a:gd name="connsiteY4" fmla="*/ 80428 h 80449"/>
                <a:gd name="connsiteX5" fmla="*/ -14 w 63034"/>
                <a:gd name="connsiteY5" fmla="*/ 5 h 80449"/>
                <a:gd name="connsiteX6" fmla="*/ 32900 w 63034"/>
                <a:gd name="connsiteY6" fmla="*/ 5 h 80449"/>
                <a:gd name="connsiteX7" fmla="*/ 54637 w 63034"/>
                <a:gd name="connsiteY7" fmla="*/ 9631 h 80449"/>
                <a:gd name="connsiteX8" fmla="*/ 59605 w 63034"/>
                <a:gd name="connsiteY8" fmla="*/ 25467 h 80449"/>
                <a:gd name="connsiteX9" fmla="*/ 59605 w 63034"/>
                <a:gd name="connsiteY9" fmla="*/ 34472 h 80449"/>
                <a:gd name="connsiteX10" fmla="*/ 45321 w 63034"/>
                <a:gd name="connsiteY10" fmla="*/ 47513 h 80449"/>
                <a:gd name="connsiteX11" fmla="*/ 63020 w 63034"/>
                <a:gd name="connsiteY11" fmla="*/ 80428 h 80449"/>
                <a:gd name="connsiteX12" fmla="*/ 39111 w 63034"/>
                <a:gd name="connsiteY12" fmla="*/ 15220 h 80449"/>
                <a:gd name="connsiteX13" fmla="*/ 27001 w 63034"/>
                <a:gd name="connsiteY13" fmla="*/ 13046 h 80449"/>
                <a:gd name="connsiteX14" fmla="*/ 14890 w 63034"/>
                <a:gd name="connsiteY14" fmla="*/ 13046 h 80449"/>
                <a:gd name="connsiteX15" fmla="*/ 14890 w 63034"/>
                <a:gd name="connsiteY15" fmla="*/ 38198 h 80449"/>
                <a:gd name="connsiteX16" fmla="*/ 20169 w 63034"/>
                <a:gd name="connsiteY16" fmla="*/ 38198 h 80449"/>
                <a:gd name="connsiteX17" fmla="*/ 38179 w 63034"/>
                <a:gd name="connsiteY17" fmla="*/ 36024 h 80449"/>
                <a:gd name="connsiteX18" fmla="*/ 44390 w 63034"/>
                <a:gd name="connsiteY18" fmla="*/ 25467 h 80449"/>
                <a:gd name="connsiteX19" fmla="*/ 39111 w 63034"/>
                <a:gd name="connsiteY19" fmla="*/ 15220 h 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3034" h="80449">
                  <a:moveTo>
                    <a:pt x="44390" y="80428"/>
                  </a:moveTo>
                  <a:lnTo>
                    <a:pt x="28553" y="49376"/>
                  </a:lnTo>
                  <a:lnTo>
                    <a:pt x="14890" y="49376"/>
                  </a:lnTo>
                  <a:lnTo>
                    <a:pt x="14890" y="80428"/>
                  </a:lnTo>
                  <a:lnTo>
                    <a:pt x="-14" y="80428"/>
                  </a:lnTo>
                  <a:lnTo>
                    <a:pt x="-14" y="5"/>
                  </a:lnTo>
                  <a:lnTo>
                    <a:pt x="32900" y="5"/>
                  </a:lnTo>
                  <a:cubicBezTo>
                    <a:pt x="41253" y="-365"/>
                    <a:pt x="49299" y="3197"/>
                    <a:pt x="54637" y="9631"/>
                  </a:cubicBezTo>
                  <a:cubicBezTo>
                    <a:pt x="57913" y="14257"/>
                    <a:pt x="59651" y="19797"/>
                    <a:pt x="59605" y="25467"/>
                  </a:cubicBezTo>
                  <a:cubicBezTo>
                    <a:pt x="60015" y="28454"/>
                    <a:pt x="60015" y="31485"/>
                    <a:pt x="59605" y="34472"/>
                  </a:cubicBezTo>
                  <a:cubicBezTo>
                    <a:pt x="57105" y="40788"/>
                    <a:pt x="51836" y="45598"/>
                    <a:pt x="45321" y="47513"/>
                  </a:cubicBezTo>
                  <a:lnTo>
                    <a:pt x="63020" y="80428"/>
                  </a:lnTo>
                  <a:close/>
                  <a:moveTo>
                    <a:pt x="39111" y="15220"/>
                  </a:moveTo>
                  <a:cubicBezTo>
                    <a:pt x="35369" y="13344"/>
                    <a:pt x="31162" y="12590"/>
                    <a:pt x="27001" y="13046"/>
                  </a:cubicBezTo>
                  <a:lnTo>
                    <a:pt x="14890" y="13046"/>
                  </a:lnTo>
                  <a:lnTo>
                    <a:pt x="14890" y="38198"/>
                  </a:lnTo>
                  <a:lnTo>
                    <a:pt x="20169" y="38198"/>
                  </a:lnTo>
                  <a:cubicBezTo>
                    <a:pt x="26262" y="38931"/>
                    <a:pt x="32438" y="38186"/>
                    <a:pt x="38179" y="36024"/>
                  </a:cubicBezTo>
                  <a:cubicBezTo>
                    <a:pt x="42110" y="33994"/>
                    <a:pt x="44523" y="29889"/>
                    <a:pt x="44390" y="25467"/>
                  </a:cubicBezTo>
                  <a:cubicBezTo>
                    <a:pt x="44532" y="21365"/>
                    <a:pt x="42533" y="17487"/>
                    <a:pt x="39111" y="15220"/>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Shape 59">
              <a:extLst>
                <a:ext uri="{FF2B5EF4-FFF2-40B4-BE49-F238E27FC236}">
                  <a16:creationId xmlns:a16="http://schemas.microsoft.com/office/drawing/2014/main" id="{025DA643-C033-E089-47C2-8AB37E8DFAFE}"/>
                </a:ext>
              </a:extLst>
            </p:cNvPr>
            <p:cNvSpPr/>
            <p:nvPr/>
          </p:nvSpPr>
          <p:spPr>
            <a:xfrm>
              <a:off x="11795311" y="6417751"/>
              <a:ext cx="14904" cy="80423"/>
            </a:xfrm>
            <a:custGeom>
              <a:avLst/>
              <a:gdLst>
                <a:gd name="connsiteX0" fmla="*/ 0 w 14904"/>
                <a:gd name="connsiteY0" fmla="*/ 0 h 80423"/>
                <a:gd name="connsiteX1" fmla="*/ 14905 w 14904"/>
                <a:gd name="connsiteY1" fmla="*/ 0 h 80423"/>
                <a:gd name="connsiteX2" fmla="*/ 14905 w 14904"/>
                <a:gd name="connsiteY2" fmla="*/ 80424 h 80423"/>
                <a:gd name="connsiteX3" fmla="*/ 0 w 14904"/>
                <a:gd name="connsiteY3" fmla="*/ 80424 h 80423"/>
              </a:gdLst>
              <a:ahLst/>
              <a:cxnLst>
                <a:cxn ang="0">
                  <a:pos x="connsiteX0" y="connsiteY0"/>
                </a:cxn>
                <a:cxn ang="0">
                  <a:pos x="connsiteX1" y="connsiteY1"/>
                </a:cxn>
                <a:cxn ang="0">
                  <a:pos x="connsiteX2" y="connsiteY2"/>
                </a:cxn>
                <a:cxn ang="0">
                  <a:pos x="connsiteX3" y="connsiteY3"/>
                </a:cxn>
              </a:cxnLst>
              <a:rect l="l" t="t" r="r" b="b"/>
              <a:pathLst>
                <a:path w="14904" h="80423">
                  <a:moveTo>
                    <a:pt x="0" y="0"/>
                  </a:moveTo>
                  <a:lnTo>
                    <a:pt x="14905" y="0"/>
                  </a:lnTo>
                  <a:lnTo>
                    <a:pt x="14905" y="80424"/>
                  </a:lnTo>
                  <a:lnTo>
                    <a:pt x="0" y="8042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Shape 60">
              <a:extLst>
                <a:ext uri="{FF2B5EF4-FFF2-40B4-BE49-F238E27FC236}">
                  <a16:creationId xmlns:a16="http://schemas.microsoft.com/office/drawing/2014/main" id="{14087B58-2360-008F-E708-FA99EAF7138F}"/>
                </a:ext>
              </a:extLst>
            </p:cNvPr>
            <p:cNvSpPr/>
            <p:nvPr/>
          </p:nvSpPr>
          <p:spPr>
            <a:xfrm>
              <a:off x="11825052" y="6415553"/>
              <a:ext cx="78166" cy="84824"/>
            </a:xfrm>
            <a:custGeom>
              <a:avLst/>
              <a:gdLst>
                <a:gd name="connsiteX0" fmla="*/ 65884 w 78166"/>
                <a:gd name="connsiteY0" fmla="*/ 73285 h 84824"/>
                <a:gd name="connsiteX1" fmla="*/ 52221 w 78166"/>
                <a:gd name="connsiteY1" fmla="*/ 82600 h 84824"/>
                <a:gd name="connsiteX2" fmla="*/ 38248 w 78166"/>
                <a:gd name="connsiteY2" fmla="*/ 84774 h 84824"/>
                <a:gd name="connsiteX3" fmla="*/ 10612 w 78166"/>
                <a:gd name="connsiteY3" fmla="*/ 72353 h 84824"/>
                <a:gd name="connsiteX4" fmla="*/ 55 w 78166"/>
                <a:gd name="connsiteY4" fmla="*/ 41302 h 84824"/>
                <a:gd name="connsiteX5" fmla="*/ 2228 w 78166"/>
                <a:gd name="connsiteY5" fmla="*/ 25776 h 84824"/>
                <a:gd name="connsiteX6" fmla="*/ 39490 w 78166"/>
                <a:gd name="connsiteY6" fmla="*/ 3 h 84824"/>
                <a:gd name="connsiteX7" fmla="*/ 68058 w 78166"/>
                <a:gd name="connsiteY7" fmla="*/ 12734 h 84824"/>
                <a:gd name="connsiteX8" fmla="*/ 77994 w 78166"/>
                <a:gd name="connsiteY8" fmla="*/ 43786 h 84824"/>
                <a:gd name="connsiteX9" fmla="*/ 66815 w 78166"/>
                <a:gd name="connsiteY9" fmla="*/ 74837 h 84824"/>
                <a:gd name="connsiteX10" fmla="*/ 57190 w 78166"/>
                <a:gd name="connsiteY10" fmla="*/ 24534 h 84824"/>
                <a:gd name="connsiteX11" fmla="*/ 38559 w 78166"/>
                <a:gd name="connsiteY11" fmla="*/ 13976 h 84824"/>
                <a:gd name="connsiteX12" fmla="*/ 28312 w 78166"/>
                <a:gd name="connsiteY12" fmla="*/ 16150 h 84824"/>
                <a:gd name="connsiteX13" fmla="*/ 15581 w 78166"/>
                <a:gd name="connsiteY13" fmla="*/ 41923 h 84824"/>
                <a:gd name="connsiteX14" fmla="*/ 26759 w 78166"/>
                <a:gd name="connsiteY14" fmla="*/ 67385 h 84824"/>
                <a:gd name="connsiteX15" fmla="*/ 38559 w 78166"/>
                <a:gd name="connsiteY15" fmla="*/ 70801 h 84824"/>
                <a:gd name="connsiteX16" fmla="*/ 47874 w 78166"/>
                <a:gd name="connsiteY16" fmla="*/ 68627 h 84824"/>
                <a:gd name="connsiteX17" fmla="*/ 61847 w 78166"/>
                <a:gd name="connsiteY17" fmla="*/ 44096 h 84824"/>
                <a:gd name="connsiteX18" fmla="*/ 57190 w 78166"/>
                <a:gd name="connsiteY18" fmla="*/ 24534 h 8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166" h="84824">
                  <a:moveTo>
                    <a:pt x="65884" y="73285"/>
                  </a:moveTo>
                  <a:cubicBezTo>
                    <a:pt x="62034" y="77312"/>
                    <a:pt x="57379" y="80489"/>
                    <a:pt x="52221" y="82600"/>
                  </a:cubicBezTo>
                  <a:cubicBezTo>
                    <a:pt x="47691" y="83988"/>
                    <a:pt x="42987" y="84718"/>
                    <a:pt x="38248" y="84774"/>
                  </a:cubicBezTo>
                  <a:cubicBezTo>
                    <a:pt x="27594" y="85218"/>
                    <a:pt x="17354" y="80616"/>
                    <a:pt x="10612" y="72353"/>
                  </a:cubicBezTo>
                  <a:cubicBezTo>
                    <a:pt x="3203" y="63761"/>
                    <a:pt x="-582" y="52629"/>
                    <a:pt x="55" y="41302"/>
                  </a:cubicBezTo>
                  <a:cubicBezTo>
                    <a:pt x="-48" y="36045"/>
                    <a:pt x="688" y="30803"/>
                    <a:pt x="2228" y="25776"/>
                  </a:cubicBezTo>
                  <a:cubicBezTo>
                    <a:pt x="7578" y="9887"/>
                    <a:pt x="22735" y="-599"/>
                    <a:pt x="39490" y="3"/>
                  </a:cubicBezTo>
                  <a:cubicBezTo>
                    <a:pt x="50420" y="-149"/>
                    <a:pt x="60863" y="4506"/>
                    <a:pt x="68058" y="12734"/>
                  </a:cubicBezTo>
                  <a:cubicBezTo>
                    <a:pt x="75392" y="21339"/>
                    <a:pt x="78972" y="32523"/>
                    <a:pt x="77994" y="43786"/>
                  </a:cubicBezTo>
                  <a:cubicBezTo>
                    <a:pt x="78271" y="55169"/>
                    <a:pt x="74283" y="66242"/>
                    <a:pt x="66815" y="74837"/>
                  </a:cubicBezTo>
                  <a:close/>
                  <a:moveTo>
                    <a:pt x="57190" y="24534"/>
                  </a:moveTo>
                  <a:cubicBezTo>
                    <a:pt x="53358" y="17892"/>
                    <a:pt x="46225" y="13852"/>
                    <a:pt x="38559" y="13976"/>
                  </a:cubicBezTo>
                  <a:cubicBezTo>
                    <a:pt x="35034" y="14017"/>
                    <a:pt x="31550" y="14756"/>
                    <a:pt x="28312" y="16150"/>
                  </a:cubicBezTo>
                  <a:cubicBezTo>
                    <a:pt x="19527" y="21634"/>
                    <a:pt x="14596" y="31613"/>
                    <a:pt x="15581" y="41923"/>
                  </a:cubicBezTo>
                  <a:cubicBezTo>
                    <a:pt x="15087" y="51698"/>
                    <a:pt x="19229" y="61134"/>
                    <a:pt x="26759" y="67385"/>
                  </a:cubicBezTo>
                  <a:cubicBezTo>
                    <a:pt x="30308" y="69574"/>
                    <a:pt x="34388" y="70754"/>
                    <a:pt x="38559" y="70801"/>
                  </a:cubicBezTo>
                  <a:cubicBezTo>
                    <a:pt x="41785" y="70757"/>
                    <a:pt x="44962" y="70015"/>
                    <a:pt x="47874" y="68627"/>
                  </a:cubicBezTo>
                  <a:cubicBezTo>
                    <a:pt x="57177" y="64149"/>
                    <a:pt x="62739" y="54384"/>
                    <a:pt x="61847" y="44096"/>
                  </a:cubicBezTo>
                  <a:cubicBezTo>
                    <a:pt x="62353" y="37249"/>
                    <a:pt x="60726" y="30418"/>
                    <a:pt x="57190" y="2453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Shape 61">
              <a:extLst>
                <a:ext uri="{FF2B5EF4-FFF2-40B4-BE49-F238E27FC236}">
                  <a16:creationId xmlns:a16="http://schemas.microsoft.com/office/drawing/2014/main" id="{C9922A38-7DF9-D5EC-4A20-85735758A045}"/>
                </a:ext>
              </a:extLst>
            </p:cNvPr>
            <p:cNvSpPr/>
            <p:nvPr/>
          </p:nvSpPr>
          <p:spPr>
            <a:xfrm>
              <a:off x="11069326" y="6546686"/>
              <a:ext cx="68184" cy="81060"/>
            </a:xfrm>
            <a:custGeom>
              <a:avLst/>
              <a:gdLst>
                <a:gd name="connsiteX0" fmla="*/ 45321 w 68184"/>
                <a:gd name="connsiteY0" fmla="*/ 78779 h 81060"/>
                <a:gd name="connsiteX1" fmla="*/ 25448 w 68184"/>
                <a:gd name="connsiteY1" fmla="*/ 80952 h 81060"/>
                <a:gd name="connsiteX2" fmla="*/ -14 w 68184"/>
                <a:gd name="connsiteY2" fmla="*/ 80952 h 81060"/>
                <a:gd name="connsiteX3" fmla="*/ -14 w 68184"/>
                <a:gd name="connsiteY3" fmla="*/ 218 h 81060"/>
                <a:gd name="connsiteX4" fmla="*/ 28553 w 68184"/>
                <a:gd name="connsiteY4" fmla="*/ 218 h 81060"/>
                <a:gd name="connsiteX5" fmla="*/ 40353 w 68184"/>
                <a:gd name="connsiteY5" fmla="*/ 218 h 81060"/>
                <a:gd name="connsiteX6" fmla="*/ 59605 w 68184"/>
                <a:gd name="connsiteY6" fmla="*/ 12328 h 81060"/>
                <a:gd name="connsiteX7" fmla="*/ 67989 w 68184"/>
                <a:gd name="connsiteY7" fmla="*/ 40275 h 81060"/>
                <a:gd name="connsiteX8" fmla="*/ 45321 w 68184"/>
                <a:gd name="connsiteY8" fmla="*/ 77847 h 81060"/>
                <a:gd name="connsiteX9" fmla="*/ 45321 w 68184"/>
                <a:gd name="connsiteY9" fmla="*/ 19160 h 81060"/>
                <a:gd name="connsiteX10" fmla="*/ 36937 w 68184"/>
                <a:gd name="connsiteY10" fmla="*/ 14812 h 81060"/>
                <a:gd name="connsiteX11" fmla="*/ 23896 w 68184"/>
                <a:gd name="connsiteY11" fmla="*/ 14812 h 81060"/>
                <a:gd name="connsiteX12" fmla="*/ 15822 w 68184"/>
                <a:gd name="connsiteY12" fmla="*/ 14812 h 81060"/>
                <a:gd name="connsiteX13" fmla="*/ 15822 w 68184"/>
                <a:gd name="connsiteY13" fmla="*/ 68221 h 81060"/>
                <a:gd name="connsiteX14" fmla="*/ 18927 w 68184"/>
                <a:gd name="connsiteY14" fmla="*/ 68221 h 81060"/>
                <a:gd name="connsiteX15" fmla="*/ 35385 w 68184"/>
                <a:gd name="connsiteY15" fmla="*/ 68221 h 81060"/>
                <a:gd name="connsiteX16" fmla="*/ 47184 w 68184"/>
                <a:gd name="connsiteY16" fmla="*/ 62011 h 81060"/>
                <a:gd name="connsiteX17" fmla="*/ 52152 w 68184"/>
                <a:gd name="connsiteY17" fmla="*/ 42759 h 81060"/>
                <a:gd name="connsiteX18" fmla="*/ 44390 w 68184"/>
                <a:gd name="connsiteY18" fmla="*/ 19160 h 8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184" h="81060">
                  <a:moveTo>
                    <a:pt x="45321" y="78779"/>
                  </a:moveTo>
                  <a:cubicBezTo>
                    <a:pt x="38856" y="80570"/>
                    <a:pt x="32146" y="81306"/>
                    <a:pt x="25448" y="80952"/>
                  </a:cubicBezTo>
                  <a:lnTo>
                    <a:pt x="-14" y="80952"/>
                  </a:lnTo>
                  <a:lnTo>
                    <a:pt x="-14" y="218"/>
                  </a:lnTo>
                  <a:lnTo>
                    <a:pt x="28553" y="218"/>
                  </a:lnTo>
                  <a:cubicBezTo>
                    <a:pt x="32481" y="-102"/>
                    <a:pt x="36425" y="-102"/>
                    <a:pt x="40353" y="218"/>
                  </a:cubicBezTo>
                  <a:cubicBezTo>
                    <a:pt x="48069" y="1674"/>
                    <a:pt x="54950" y="6003"/>
                    <a:pt x="59605" y="12328"/>
                  </a:cubicBezTo>
                  <a:cubicBezTo>
                    <a:pt x="65489" y="20423"/>
                    <a:pt x="68445" y="30279"/>
                    <a:pt x="67989" y="40275"/>
                  </a:cubicBezTo>
                  <a:cubicBezTo>
                    <a:pt x="69597" y="56440"/>
                    <a:pt x="60369" y="71733"/>
                    <a:pt x="45321" y="77847"/>
                  </a:cubicBezTo>
                  <a:close/>
                  <a:moveTo>
                    <a:pt x="45321" y="19160"/>
                  </a:moveTo>
                  <a:cubicBezTo>
                    <a:pt x="42868" y="17129"/>
                    <a:pt x="40008" y="15648"/>
                    <a:pt x="36937" y="14812"/>
                  </a:cubicBezTo>
                  <a:cubicBezTo>
                    <a:pt x="32612" y="14219"/>
                    <a:pt x="28224" y="14219"/>
                    <a:pt x="23896" y="14812"/>
                  </a:cubicBezTo>
                  <a:lnTo>
                    <a:pt x="15822" y="14812"/>
                  </a:lnTo>
                  <a:lnTo>
                    <a:pt x="15822" y="68221"/>
                  </a:lnTo>
                  <a:lnTo>
                    <a:pt x="18927" y="68221"/>
                  </a:lnTo>
                  <a:cubicBezTo>
                    <a:pt x="24405" y="68628"/>
                    <a:pt x="29907" y="68628"/>
                    <a:pt x="35385" y="68221"/>
                  </a:cubicBezTo>
                  <a:cubicBezTo>
                    <a:pt x="39968" y="67737"/>
                    <a:pt x="44191" y="65513"/>
                    <a:pt x="47184" y="62011"/>
                  </a:cubicBezTo>
                  <a:cubicBezTo>
                    <a:pt x="50569" y="56167"/>
                    <a:pt x="52286" y="49509"/>
                    <a:pt x="52152" y="42759"/>
                  </a:cubicBezTo>
                  <a:cubicBezTo>
                    <a:pt x="53444" y="34108"/>
                    <a:pt x="50566" y="25354"/>
                    <a:pt x="44390" y="19160"/>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Shape 62">
              <a:extLst>
                <a:ext uri="{FF2B5EF4-FFF2-40B4-BE49-F238E27FC236}">
                  <a16:creationId xmlns:a16="http://schemas.microsoft.com/office/drawing/2014/main" id="{365DE3E0-A259-5BA0-7F39-B45C3D9C8111}"/>
                </a:ext>
              </a:extLst>
            </p:cNvPr>
            <p:cNvSpPr/>
            <p:nvPr/>
          </p:nvSpPr>
          <p:spPr>
            <a:xfrm>
              <a:off x="11150681" y="6547236"/>
              <a:ext cx="59929" cy="80423"/>
            </a:xfrm>
            <a:custGeom>
              <a:avLst/>
              <a:gdLst>
                <a:gd name="connsiteX0" fmla="*/ 0 w 59929"/>
                <a:gd name="connsiteY0" fmla="*/ 80423 h 80423"/>
                <a:gd name="connsiteX1" fmla="*/ 0 w 59929"/>
                <a:gd name="connsiteY1" fmla="*/ 0 h 80423"/>
                <a:gd name="connsiteX2" fmla="*/ 57135 w 59929"/>
                <a:gd name="connsiteY2" fmla="*/ 0 h 80423"/>
                <a:gd name="connsiteX3" fmla="*/ 57135 w 59929"/>
                <a:gd name="connsiteY3" fmla="*/ 13352 h 80423"/>
                <a:gd name="connsiteX4" fmla="*/ 14594 w 59929"/>
                <a:gd name="connsiteY4" fmla="*/ 13352 h 80423"/>
                <a:gd name="connsiteX5" fmla="*/ 14594 w 59929"/>
                <a:gd name="connsiteY5" fmla="*/ 32294 h 80423"/>
                <a:gd name="connsiteX6" fmla="*/ 53719 w 59929"/>
                <a:gd name="connsiteY6" fmla="*/ 32294 h 80423"/>
                <a:gd name="connsiteX7" fmla="*/ 53719 w 59929"/>
                <a:gd name="connsiteY7" fmla="*/ 45335 h 80423"/>
                <a:gd name="connsiteX8" fmla="*/ 14594 w 59929"/>
                <a:gd name="connsiteY8" fmla="*/ 45335 h 80423"/>
                <a:gd name="connsiteX9" fmla="*/ 14594 w 59929"/>
                <a:gd name="connsiteY9" fmla="*/ 66761 h 80423"/>
                <a:gd name="connsiteX10" fmla="*/ 59929 w 59929"/>
                <a:gd name="connsiteY10" fmla="*/ 66761 h 80423"/>
                <a:gd name="connsiteX11" fmla="*/ 59929 w 59929"/>
                <a:gd name="connsiteY11" fmla="*/ 80423 h 80423"/>
                <a:gd name="connsiteX12" fmla="*/ 0 w 59929"/>
                <a:gd name="connsiteY12" fmla="*/ 80423 h 8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929" h="80423">
                  <a:moveTo>
                    <a:pt x="0" y="80423"/>
                  </a:moveTo>
                  <a:lnTo>
                    <a:pt x="0" y="0"/>
                  </a:lnTo>
                  <a:lnTo>
                    <a:pt x="57135" y="0"/>
                  </a:lnTo>
                  <a:lnTo>
                    <a:pt x="57135" y="13352"/>
                  </a:lnTo>
                  <a:lnTo>
                    <a:pt x="14594" y="13352"/>
                  </a:lnTo>
                  <a:lnTo>
                    <a:pt x="14594" y="32294"/>
                  </a:lnTo>
                  <a:lnTo>
                    <a:pt x="53719" y="32294"/>
                  </a:lnTo>
                  <a:lnTo>
                    <a:pt x="53719" y="45335"/>
                  </a:lnTo>
                  <a:lnTo>
                    <a:pt x="14594" y="45335"/>
                  </a:lnTo>
                  <a:lnTo>
                    <a:pt x="14594" y="66761"/>
                  </a:lnTo>
                  <a:lnTo>
                    <a:pt x="59929" y="66761"/>
                  </a:lnTo>
                  <a:lnTo>
                    <a:pt x="59929" y="80423"/>
                  </a:lnTo>
                  <a:lnTo>
                    <a:pt x="0" y="8042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Shape 63">
              <a:extLst>
                <a:ext uri="{FF2B5EF4-FFF2-40B4-BE49-F238E27FC236}">
                  <a16:creationId xmlns:a16="http://schemas.microsoft.com/office/drawing/2014/main" id="{779C532D-D4A8-17EB-3094-785B06612D6F}"/>
                </a:ext>
              </a:extLst>
            </p:cNvPr>
            <p:cNvSpPr/>
            <p:nvPr/>
          </p:nvSpPr>
          <p:spPr>
            <a:xfrm>
              <a:off x="11255325" y="6547236"/>
              <a:ext cx="46887" cy="80423"/>
            </a:xfrm>
            <a:custGeom>
              <a:avLst/>
              <a:gdLst>
                <a:gd name="connsiteX0" fmla="*/ 0 w 46887"/>
                <a:gd name="connsiteY0" fmla="*/ 80423 h 80423"/>
                <a:gd name="connsiteX1" fmla="*/ 0 w 46887"/>
                <a:gd name="connsiteY1" fmla="*/ 0 h 80423"/>
                <a:gd name="connsiteX2" fmla="*/ 14905 w 46887"/>
                <a:gd name="connsiteY2" fmla="*/ 0 h 80423"/>
                <a:gd name="connsiteX3" fmla="*/ 14905 w 46887"/>
                <a:gd name="connsiteY3" fmla="*/ 66761 h 80423"/>
                <a:gd name="connsiteX4" fmla="*/ 46888 w 46887"/>
                <a:gd name="connsiteY4" fmla="*/ 66761 h 80423"/>
                <a:gd name="connsiteX5" fmla="*/ 46888 w 46887"/>
                <a:gd name="connsiteY5" fmla="*/ 80423 h 80423"/>
                <a:gd name="connsiteX6" fmla="*/ 0 w 46887"/>
                <a:gd name="connsiteY6" fmla="*/ 80423 h 80423"/>
                <a:gd name="connsiteX7" fmla="*/ 0 w 46887"/>
                <a:gd name="connsiteY7" fmla="*/ 80423 h 8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87" h="80423">
                  <a:moveTo>
                    <a:pt x="0" y="80423"/>
                  </a:moveTo>
                  <a:lnTo>
                    <a:pt x="0" y="0"/>
                  </a:lnTo>
                  <a:lnTo>
                    <a:pt x="14905" y="0"/>
                  </a:lnTo>
                  <a:lnTo>
                    <a:pt x="14905" y="66761"/>
                  </a:lnTo>
                  <a:lnTo>
                    <a:pt x="46888" y="66761"/>
                  </a:lnTo>
                  <a:lnTo>
                    <a:pt x="46888" y="80423"/>
                  </a:lnTo>
                  <a:lnTo>
                    <a:pt x="0" y="80423"/>
                  </a:lnTo>
                  <a:lnTo>
                    <a:pt x="0" y="80423"/>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Shape 64">
              <a:extLst>
                <a:ext uri="{FF2B5EF4-FFF2-40B4-BE49-F238E27FC236}">
                  <a16:creationId xmlns:a16="http://schemas.microsoft.com/office/drawing/2014/main" id="{6520F6EF-3356-176F-FDEE-D0D4A8030318}"/>
                </a:ext>
              </a:extLst>
            </p:cNvPr>
            <p:cNvSpPr/>
            <p:nvPr/>
          </p:nvSpPr>
          <p:spPr>
            <a:xfrm>
              <a:off x="11314323" y="6547236"/>
              <a:ext cx="14904" cy="80423"/>
            </a:xfrm>
            <a:custGeom>
              <a:avLst/>
              <a:gdLst>
                <a:gd name="connsiteX0" fmla="*/ 0 w 14904"/>
                <a:gd name="connsiteY0" fmla="*/ 0 h 80423"/>
                <a:gd name="connsiteX1" fmla="*/ 14905 w 14904"/>
                <a:gd name="connsiteY1" fmla="*/ 0 h 80423"/>
                <a:gd name="connsiteX2" fmla="*/ 14905 w 14904"/>
                <a:gd name="connsiteY2" fmla="*/ 80424 h 80423"/>
                <a:gd name="connsiteX3" fmla="*/ 0 w 14904"/>
                <a:gd name="connsiteY3" fmla="*/ 80424 h 80423"/>
              </a:gdLst>
              <a:ahLst/>
              <a:cxnLst>
                <a:cxn ang="0">
                  <a:pos x="connsiteX0" y="connsiteY0"/>
                </a:cxn>
                <a:cxn ang="0">
                  <a:pos x="connsiteX1" y="connsiteY1"/>
                </a:cxn>
                <a:cxn ang="0">
                  <a:pos x="connsiteX2" y="connsiteY2"/>
                </a:cxn>
                <a:cxn ang="0">
                  <a:pos x="connsiteX3" y="connsiteY3"/>
                </a:cxn>
              </a:cxnLst>
              <a:rect l="l" t="t" r="r" b="b"/>
              <a:pathLst>
                <a:path w="14904" h="80423">
                  <a:moveTo>
                    <a:pt x="0" y="0"/>
                  </a:moveTo>
                  <a:lnTo>
                    <a:pt x="14905" y="0"/>
                  </a:lnTo>
                  <a:lnTo>
                    <a:pt x="14905" y="80424"/>
                  </a:lnTo>
                  <a:lnTo>
                    <a:pt x="0" y="80424"/>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Shape 65">
              <a:extLst>
                <a:ext uri="{FF2B5EF4-FFF2-40B4-BE49-F238E27FC236}">
                  <a16:creationId xmlns:a16="http://schemas.microsoft.com/office/drawing/2014/main" id="{482D6839-237A-8971-192D-D8DE8D8A52F7}"/>
                </a:ext>
              </a:extLst>
            </p:cNvPr>
            <p:cNvSpPr/>
            <p:nvPr/>
          </p:nvSpPr>
          <p:spPr>
            <a:xfrm>
              <a:off x="11341648" y="6545212"/>
              <a:ext cx="69582" cy="84347"/>
            </a:xfrm>
            <a:custGeom>
              <a:avLst/>
              <a:gdLst>
                <a:gd name="connsiteX0" fmla="*/ 61157 w 69582"/>
                <a:gd name="connsiteY0" fmla="*/ 75905 h 84347"/>
                <a:gd name="connsiteX1" fmla="*/ 34763 w 69582"/>
                <a:gd name="connsiteY1" fmla="*/ 84289 h 84347"/>
                <a:gd name="connsiteX2" fmla="*/ 3712 w 69582"/>
                <a:gd name="connsiteY2" fmla="*/ 72490 h 84347"/>
                <a:gd name="connsiteX3" fmla="*/ -14 w 69582"/>
                <a:gd name="connsiteY3" fmla="*/ 67211 h 84347"/>
                <a:gd name="connsiteX4" fmla="*/ 12717 w 69582"/>
                <a:gd name="connsiteY4" fmla="*/ 58206 h 84347"/>
                <a:gd name="connsiteX5" fmla="*/ 37558 w 69582"/>
                <a:gd name="connsiteY5" fmla="*/ 70316 h 84347"/>
                <a:gd name="connsiteX6" fmla="*/ 43458 w 69582"/>
                <a:gd name="connsiteY6" fmla="*/ 70316 h 84347"/>
                <a:gd name="connsiteX7" fmla="*/ 53084 w 69582"/>
                <a:gd name="connsiteY7" fmla="*/ 60069 h 84347"/>
                <a:gd name="connsiteX8" fmla="*/ 53084 w 69582"/>
                <a:gd name="connsiteY8" fmla="*/ 55411 h 84347"/>
                <a:gd name="connsiteX9" fmla="*/ 39111 w 69582"/>
                <a:gd name="connsiteY9" fmla="*/ 49822 h 84347"/>
                <a:gd name="connsiteX10" fmla="*/ 29485 w 69582"/>
                <a:gd name="connsiteY10" fmla="*/ 47649 h 84347"/>
                <a:gd name="connsiteX11" fmla="*/ 17375 w 69582"/>
                <a:gd name="connsiteY11" fmla="*/ 43922 h 84347"/>
                <a:gd name="connsiteX12" fmla="*/ 5885 w 69582"/>
                <a:gd name="connsiteY12" fmla="*/ 24981 h 84347"/>
                <a:gd name="connsiteX13" fmla="*/ 8991 w 69582"/>
                <a:gd name="connsiteY13" fmla="*/ 13181 h 84347"/>
                <a:gd name="connsiteX14" fmla="*/ 37558 w 69582"/>
                <a:gd name="connsiteY14" fmla="*/ 140 h 84347"/>
                <a:gd name="connsiteX15" fmla="*/ 68610 w 69582"/>
                <a:gd name="connsiteY15" fmla="*/ 16286 h 84347"/>
                <a:gd name="connsiteX16" fmla="*/ 56189 w 69582"/>
                <a:gd name="connsiteY16" fmla="*/ 25602 h 84347"/>
                <a:gd name="connsiteX17" fmla="*/ 35385 w 69582"/>
                <a:gd name="connsiteY17" fmla="*/ 13492 h 84347"/>
                <a:gd name="connsiteX18" fmla="*/ 21101 w 69582"/>
                <a:gd name="connsiteY18" fmla="*/ 19702 h 84347"/>
                <a:gd name="connsiteX19" fmla="*/ 21101 w 69582"/>
                <a:gd name="connsiteY19" fmla="*/ 27155 h 84347"/>
                <a:gd name="connsiteX20" fmla="*/ 35074 w 69582"/>
                <a:gd name="connsiteY20" fmla="*/ 33054 h 84347"/>
                <a:gd name="connsiteX21" fmla="*/ 43458 w 69582"/>
                <a:gd name="connsiteY21" fmla="*/ 34917 h 84347"/>
                <a:gd name="connsiteX22" fmla="*/ 64883 w 69582"/>
                <a:gd name="connsiteY22" fmla="*/ 45164 h 84347"/>
                <a:gd name="connsiteX23" fmla="*/ 69541 w 69582"/>
                <a:gd name="connsiteY23" fmla="*/ 58517 h 84347"/>
                <a:gd name="connsiteX24" fmla="*/ 61468 w 69582"/>
                <a:gd name="connsiteY24" fmla="*/ 76216 h 84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582" h="84347">
                  <a:moveTo>
                    <a:pt x="61157" y="75905"/>
                  </a:moveTo>
                  <a:cubicBezTo>
                    <a:pt x="53624" y="81725"/>
                    <a:pt x="44275" y="84693"/>
                    <a:pt x="34763" y="84289"/>
                  </a:cubicBezTo>
                  <a:cubicBezTo>
                    <a:pt x="23265" y="84587"/>
                    <a:pt x="12111" y="80349"/>
                    <a:pt x="3712" y="72490"/>
                  </a:cubicBezTo>
                  <a:cubicBezTo>
                    <a:pt x="2290" y="70866"/>
                    <a:pt x="1041" y="69096"/>
                    <a:pt x="-14" y="67211"/>
                  </a:cubicBezTo>
                  <a:lnTo>
                    <a:pt x="12717" y="58206"/>
                  </a:lnTo>
                  <a:cubicBezTo>
                    <a:pt x="18101" y="66547"/>
                    <a:pt x="27671" y="71210"/>
                    <a:pt x="37558" y="70316"/>
                  </a:cubicBezTo>
                  <a:lnTo>
                    <a:pt x="43458" y="70316"/>
                  </a:lnTo>
                  <a:cubicBezTo>
                    <a:pt x="45321" y="70316"/>
                    <a:pt x="53084" y="67832"/>
                    <a:pt x="53084" y="60069"/>
                  </a:cubicBezTo>
                  <a:cubicBezTo>
                    <a:pt x="53606" y="58560"/>
                    <a:pt x="53606" y="56921"/>
                    <a:pt x="53084" y="55411"/>
                  </a:cubicBezTo>
                  <a:cubicBezTo>
                    <a:pt x="50600" y="51685"/>
                    <a:pt x="43147" y="50754"/>
                    <a:pt x="39111" y="49822"/>
                  </a:cubicBezTo>
                  <a:lnTo>
                    <a:pt x="29485" y="47649"/>
                  </a:lnTo>
                  <a:cubicBezTo>
                    <a:pt x="25318" y="46882"/>
                    <a:pt x="21253" y="45630"/>
                    <a:pt x="17375" y="43922"/>
                  </a:cubicBezTo>
                  <a:cubicBezTo>
                    <a:pt x="10223" y="40342"/>
                    <a:pt x="5755" y="32980"/>
                    <a:pt x="5885" y="24981"/>
                  </a:cubicBezTo>
                  <a:cubicBezTo>
                    <a:pt x="5960" y="20857"/>
                    <a:pt x="7025" y="16808"/>
                    <a:pt x="8991" y="13181"/>
                  </a:cubicBezTo>
                  <a:cubicBezTo>
                    <a:pt x="15452" y="3984"/>
                    <a:pt x="26377" y="-1003"/>
                    <a:pt x="37558" y="140"/>
                  </a:cubicBezTo>
                  <a:cubicBezTo>
                    <a:pt x="49935" y="78"/>
                    <a:pt x="61552" y="6117"/>
                    <a:pt x="68610" y="16286"/>
                  </a:cubicBezTo>
                  <a:lnTo>
                    <a:pt x="56189" y="25602"/>
                  </a:lnTo>
                  <a:cubicBezTo>
                    <a:pt x="52093" y="17966"/>
                    <a:pt x="44048" y="13284"/>
                    <a:pt x="35385" y="13492"/>
                  </a:cubicBezTo>
                  <a:cubicBezTo>
                    <a:pt x="35385" y="13492"/>
                    <a:pt x="24516" y="13492"/>
                    <a:pt x="21101" y="19702"/>
                  </a:cubicBezTo>
                  <a:cubicBezTo>
                    <a:pt x="19887" y="22037"/>
                    <a:pt x="19887" y="24820"/>
                    <a:pt x="21101" y="27155"/>
                  </a:cubicBezTo>
                  <a:cubicBezTo>
                    <a:pt x="22964" y="30260"/>
                    <a:pt x="27622" y="31502"/>
                    <a:pt x="35074" y="33054"/>
                  </a:cubicBezTo>
                  <a:lnTo>
                    <a:pt x="43458" y="34917"/>
                  </a:lnTo>
                  <a:cubicBezTo>
                    <a:pt x="51500" y="35989"/>
                    <a:pt x="58999" y="39575"/>
                    <a:pt x="64883" y="45164"/>
                  </a:cubicBezTo>
                  <a:cubicBezTo>
                    <a:pt x="68131" y="48832"/>
                    <a:pt x="69805" y="53626"/>
                    <a:pt x="69541" y="58517"/>
                  </a:cubicBezTo>
                  <a:cubicBezTo>
                    <a:pt x="69839" y="65370"/>
                    <a:pt x="66836" y="71950"/>
                    <a:pt x="61468" y="76216"/>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Shape 66">
              <a:extLst>
                <a:ext uri="{FF2B5EF4-FFF2-40B4-BE49-F238E27FC236}">
                  <a16:creationId xmlns:a16="http://schemas.microsoft.com/office/drawing/2014/main" id="{0C1CEC6B-B7F8-01A2-42D6-6F2C36600282}"/>
                </a:ext>
              </a:extLst>
            </p:cNvPr>
            <p:cNvSpPr/>
            <p:nvPr/>
          </p:nvSpPr>
          <p:spPr>
            <a:xfrm>
              <a:off x="11424556" y="6546925"/>
              <a:ext cx="64300" cy="80960"/>
            </a:xfrm>
            <a:custGeom>
              <a:avLst/>
              <a:gdLst>
                <a:gd name="connsiteX0" fmla="*/ 53084 w 64300"/>
                <a:gd name="connsiteY0" fmla="*/ 76986 h 80960"/>
                <a:gd name="connsiteX1" fmla="*/ 31037 w 64300"/>
                <a:gd name="connsiteY1" fmla="*/ 80712 h 80960"/>
                <a:gd name="connsiteX2" fmla="*/ -14 w 64300"/>
                <a:gd name="connsiteY2" fmla="*/ 80712 h 80960"/>
                <a:gd name="connsiteX3" fmla="*/ -14 w 64300"/>
                <a:gd name="connsiteY3" fmla="*/ -22 h 80960"/>
                <a:gd name="connsiteX4" fmla="*/ 40974 w 64300"/>
                <a:gd name="connsiteY4" fmla="*/ -22 h 80960"/>
                <a:gd name="connsiteX5" fmla="*/ 55258 w 64300"/>
                <a:gd name="connsiteY5" fmla="*/ 6499 h 80960"/>
                <a:gd name="connsiteX6" fmla="*/ 60536 w 64300"/>
                <a:gd name="connsiteY6" fmla="*/ 19541 h 80960"/>
                <a:gd name="connsiteX7" fmla="*/ 53084 w 64300"/>
                <a:gd name="connsiteY7" fmla="*/ 33825 h 80960"/>
                <a:gd name="connsiteX8" fmla="*/ 47184 w 64300"/>
                <a:gd name="connsiteY8" fmla="*/ 35998 h 80960"/>
                <a:gd name="connsiteX9" fmla="*/ 53084 w 64300"/>
                <a:gd name="connsiteY9" fmla="*/ 38172 h 80960"/>
                <a:gd name="connsiteX10" fmla="*/ 64263 w 64300"/>
                <a:gd name="connsiteY10" fmla="*/ 57424 h 80960"/>
                <a:gd name="connsiteX11" fmla="*/ 53705 w 64300"/>
                <a:gd name="connsiteY11" fmla="*/ 76676 h 80960"/>
                <a:gd name="connsiteX12" fmla="*/ 42216 w 64300"/>
                <a:gd name="connsiteY12" fmla="*/ 16746 h 80960"/>
                <a:gd name="connsiteX13" fmla="*/ 26069 w 64300"/>
                <a:gd name="connsiteY13" fmla="*/ 12399 h 80960"/>
                <a:gd name="connsiteX14" fmla="*/ 14270 w 64300"/>
                <a:gd name="connsiteY14" fmla="*/ 12399 h 80960"/>
                <a:gd name="connsiteX15" fmla="*/ 14270 w 64300"/>
                <a:gd name="connsiteY15" fmla="*/ 32582 h 80960"/>
                <a:gd name="connsiteX16" fmla="*/ 31658 w 64300"/>
                <a:gd name="connsiteY16" fmla="*/ 32582 h 80960"/>
                <a:gd name="connsiteX17" fmla="*/ 41905 w 64300"/>
                <a:gd name="connsiteY17" fmla="*/ 28856 h 80960"/>
                <a:gd name="connsiteX18" fmla="*/ 44390 w 64300"/>
                <a:gd name="connsiteY18" fmla="*/ 22646 h 80960"/>
                <a:gd name="connsiteX19" fmla="*/ 42216 w 64300"/>
                <a:gd name="connsiteY19" fmla="*/ 17057 h 80960"/>
                <a:gd name="connsiteX20" fmla="*/ 42216 w 64300"/>
                <a:gd name="connsiteY20" fmla="*/ 45624 h 80960"/>
                <a:gd name="connsiteX21" fmla="*/ 23274 w 64300"/>
                <a:gd name="connsiteY21" fmla="*/ 43761 h 80960"/>
                <a:gd name="connsiteX22" fmla="*/ 14890 w 64300"/>
                <a:gd name="connsiteY22" fmla="*/ 43761 h 80960"/>
                <a:gd name="connsiteX23" fmla="*/ 14890 w 64300"/>
                <a:gd name="connsiteY23" fmla="*/ 67671 h 80960"/>
                <a:gd name="connsiteX24" fmla="*/ 31658 w 64300"/>
                <a:gd name="connsiteY24" fmla="*/ 67671 h 80960"/>
                <a:gd name="connsiteX25" fmla="*/ 46253 w 64300"/>
                <a:gd name="connsiteY25" fmla="*/ 63324 h 80960"/>
                <a:gd name="connsiteX26" fmla="*/ 48737 w 64300"/>
                <a:gd name="connsiteY26" fmla="*/ 56492 h 80960"/>
                <a:gd name="connsiteX27" fmla="*/ 42216 w 64300"/>
                <a:gd name="connsiteY27" fmla="*/ 45624 h 80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300" h="80960">
                  <a:moveTo>
                    <a:pt x="53084" y="76986"/>
                  </a:moveTo>
                  <a:cubicBezTo>
                    <a:pt x="46212" y="80216"/>
                    <a:pt x="38589" y="81504"/>
                    <a:pt x="31037" y="80712"/>
                  </a:cubicBezTo>
                  <a:lnTo>
                    <a:pt x="-14" y="80712"/>
                  </a:lnTo>
                  <a:lnTo>
                    <a:pt x="-14" y="-22"/>
                  </a:lnTo>
                  <a:lnTo>
                    <a:pt x="40974" y="-22"/>
                  </a:lnTo>
                  <a:cubicBezTo>
                    <a:pt x="46374" y="326"/>
                    <a:pt x="51457" y="2646"/>
                    <a:pt x="55258" y="6499"/>
                  </a:cubicBezTo>
                  <a:cubicBezTo>
                    <a:pt x="58682" y="9971"/>
                    <a:pt x="60583" y="14666"/>
                    <a:pt x="60536" y="19541"/>
                  </a:cubicBezTo>
                  <a:cubicBezTo>
                    <a:pt x="60651" y="25260"/>
                    <a:pt x="57841" y="30648"/>
                    <a:pt x="53084" y="33825"/>
                  </a:cubicBezTo>
                  <a:cubicBezTo>
                    <a:pt x="51314" y="34998"/>
                    <a:pt x="49293" y="35743"/>
                    <a:pt x="47184" y="35998"/>
                  </a:cubicBezTo>
                  <a:cubicBezTo>
                    <a:pt x="49209" y="36554"/>
                    <a:pt x="51183" y="37284"/>
                    <a:pt x="53084" y="38172"/>
                  </a:cubicBezTo>
                  <a:cubicBezTo>
                    <a:pt x="60275" y="41830"/>
                    <a:pt x="64651" y="49366"/>
                    <a:pt x="64263" y="57424"/>
                  </a:cubicBezTo>
                  <a:cubicBezTo>
                    <a:pt x="64620" y="65311"/>
                    <a:pt x="60545" y="72735"/>
                    <a:pt x="53705" y="76676"/>
                  </a:cubicBezTo>
                  <a:close/>
                  <a:moveTo>
                    <a:pt x="42216" y="16746"/>
                  </a:moveTo>
                  <a:cubicBezTo>
                    <a:pt x="38490" y="11778"/>
                    <a:pt x="31348" y="12399"/>
                    <a:pt x="26069" y="12399"/>
                  </a:cubicBezTo>
                  <a:lnTo>
                    <a:pt x="14270" y="12399"/>
                  </a:lnTo>
                  <a:lnTo>
                    <a:pt x="14270" y="32582"/>
                  </a:lnTo>
                  <a:lnTo>
                    <a:pt x="31658" y="32582"/>
                  </a:lnTo>
                  <a:cubicBezTo>
                    <a:pt x="35437" y="32778"/>
                    <a:pt x="39135" y="31434"/>
                    <a:pt x="41905" y="28856"/>
                  </a:cubicBezTo>
                  <a:cubicBezTo>
                    <a:pt x="43449" y="27148"/>
                    <a:pt x="44331" y="24947"/>
                    <a:pt x="44390" y="22646"/>
                  </a:cubicBezTo>
                  <a:cubicBezTo>
                    <a:pt x="44324" y="20590"/>
                    <a:pt x="43557" y="18616"/>
                    <a:pt x="42216" y="17057"/>
                  </a:cubicBezTo>
                  <a:close/>
                  <a:moveTo>
                    <a:pt x="42216" y="45624"/>
                  </a:moveTo>
                  <a:cubicBezTo>
                    <a:pt x="36086" y="43758"/>
                    <a:pt x="29649" y="43124"/>
                    <a:pt x="23274" y="43761"/>
                  </a:cubicBezTo>
                  <a:lnTo>
                    <a:pt x="14890" y="43761"/>
                  </a:lnTo>
                  <a:lnTo>
                    <a:pt x="14890" y="67671"/>
                  </a:lnTo>
                  <a:lnTo>
                    <a:pt x="31658" y="67671"/>
                  </a:lnTo>
                  <a:cubicBezTo>
                    <a:pt x="36937" y="68643"/>
                    <a:pt x="42365" y="67025"/>
                    <a:pt x="46253" y="63324"/>
                  </a:cubicBezTo>
                  <a:cubicBezTo>
                    <a:pt x="47973" y="61476"/>
                    <a:pt x="48867" y="59010"/>
                    <a:pt x="48737" y="56492"/>
                  </a:cubicBezTo>
                  <a:cubicBezTo>
                    <a:pt x="48858" y="51912"/>
                    <a:pt x="46315" y="47674"/>
                    <a:pt x="42216" y="456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Shape 67">
              <a:extLst>
                <a:ext uri="{FF2B5EF4-FFF2-40B4-BE49-F238E27FC236}">
                  <a16:creationId xmlns:a16="http://schemas.microsoft.com/office/drawing/2014/main" id="{DD83A162-4220-ED76-7B0C-FBC81034B6AF}"/>
                </a:ext>
              </a:extLst>
            </p:cNvPr>
            <p:cNvSpPr/>
            <p:nvPr/>
          </p:nvSpPr>
          <p:spPr>
            <a:xfrm>
              <a:off x="11498693" y="6543757"/>
              <a:ext cx="77534" cy="85783"/>
            </a:xfrm>
            <a:custGeom>
              <a:avLst/>
              <a:gdLst>
                <a:gd name="connsiteX0" fmla="*/ 66202 w 77534"/>
                <a:gd name="connsiteY0" fmla="*/ 74255 h 85783"/>
                <a:gd name="connsiteX1" fmla="*/ 52539 w 77534"/>
                <a:gd name="connsiteY1" fmla="*/ 83570 h 85783"/>
                <a:gd name="connsiteX2" fmla="*/ 38255 w 77534"/>
                <a:gd name="connsiteY2" fmla="*/ 85744 h 85783"/>
                <a:gd name="connsiteX3" fmla="*/ 10619 w 77534"/>
                <a:gd name="connsiteY3" fmla="*/ 73323 h 85783"/>
                <a:gd name="connsiteX4" fmla="*/ 62 w 77534"/>
                <a:gd name="connsiteY4" fmla="*/ 42272 h 85783"/>
                <a:gd name="connsiteX5" fmla="*/ 2546 w 77534"/>
                <a:gd name="connsiteY5" fmla="*/ 26746 h 85783"/>
                <a:gd name="connsiteX6" fmla="*/ 49884 w 77534"/>
                <a:gd name="connsiteY6" fmla="*/ 1659 h 85783"/>
                <a:gd name="connsiteX7" fmla="*/ 67133 w 77534"/>
                <a:gd name="connsiteY7" fmla="*/ 12773 h 85783"/>
                <a:gd name="connsiteX8" fmla="*/ 77380 w 77534"/>
                <a:gd name="connsiteY8" fmla="*/ 43824 h 85783"/>
                <a:gd name="connsiteX9" fmla="*/ 66202 w 77534"/>
                <a:gd name="connsiteY9" fmla="*/ 74255 h 85783"/>
                <a:gd name="connsiteX10" fmla="*/ 57197 w 77534"/>
                <a:gd name="connsiteY10" fmla="*/ 25193 h 85783"/>
                <a:gd name="connsiteX11" fmla="*/ 38566 w 77534"/>
                <a:gd name="connsiteY11" fmla="*/ 14636 h 85783"/>
                <a:gd name="connsiteX12" fmla="*/ 28319 w 77534"/>
                <a:gd name="connsiteY12" fmla="*/ 17120 h 85783"/>
                <a:gd name="connsiteX13" fmla="*/ 15588 w 77534"/>
                <a:gd name="connsiteY13" fmla="*/ 42582 h 85783"/>
                <a:gd name="connsiteX14" fmla="*/ 27077 w 77534"/>
                <a:gd name="connsiteY14" fmla="*/ 68044 h 85783"/>
                <a:gd name="connsiteX15" fmla="*/ 48192 w 77534"/>
                <a:gd name="connsiteY15" fmla="*/ 68044 h 85783"/>
                <a:gd name="connsiteX16" fmla="*/ 62165 w 77534"/>
                <a:gd name="connsiteY16" fmla="*/ 43203 h 85783"/>
                <a:gd name="connsiteX17" fmla="*/ 57197 w 77534"/>
                <a:gd name="connsiteY17" fmla="*/ 25193 h 85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534" h="85783">
                  <a:moveTo>
                    <a:pt x="66202" y="74255"/>
                  </a:moveTo>
                  <a:cubicBezTo>
                    <a:pt x="62351" y="78282"/>
                    <a:pt x="57697" y="81459"/>
                    <a:pt x="52539" y="83570"/>
                  </a:cubicBezTo>
                  <a:cubicBezTo>
                    <a:pt x="47931" y="85076"/>
                    <a:pt x="43102" y="85809"/>
                    <a:pt x="38255" y="85744"/>
                  </a:cubicBezTo>
                  <a:cubicBezTo>
                    <a:pt x="27620" y="86092"/>
                    <a:pt x="17420" y="81508"/>
                    <a:pt x="10619" y="73323"/>
                  </a:cubicBezTo>
                  <a:cubicBezTo>
                    <a:pt x="3179" y="64747"/>
                    <a:pt x="-609" y="53602"/>
                    <a:pt x="62" y="42272"/>
                  </a:cubicBezTo>
                  <a:cubicBezTo>
                    <a:pt x="-34" y="36990"/>
                    <a:pt x="807" y="31733"/>
                    <a:pt x="2546" y="26746"/>
                  </a:cubicBezTo>
                  <a:cubicBezTo>
                    <a:pt x="8691" y="6745"/>
                    <a:pt x="29884" y="-4486"/>
                    <a:pt x="49884" y="1659"/>
                  </a:cubicBezTo>
                  <a:cubicBezTo>
                    <a:pt x="56548" y="3706"/>
                    <a:pt x="62516" y="7553"/>
                    <a:pt x="67133" y="12773"/>
                  </a:cubicBezTo>
                  <a:cubicBezTo>
                    <a:pt x="74610" y="21309"/>
                    <a:pt x="78309" y="32512"/>
                    <a:pt x="77380" y="43824"/>
                  </a:cubicBezTo>
                  <a:cubicBezTo>
                    <a:pt x="77504" y="54993"/>
                    <a:pt x="73527" y="65821"/>
                    <a:pt x="66202" y="74255"/>
                  </a:cubicBezTo>
                  <a:close/>
                  <a:moveTo>
                    <a:pt x="57197" y="25193"/>
                  </a:moveTo>
                  <a:cubicBezTo>
                    <a:pt x="53415" y="18502"/>
                    <a:pt x="46251" y="14443"/>
                    <a:pt x="38566" y="14636"/>
                  </a:cubicBezTo>
                  <a:cubicBezTo>
                    <a:pt x="34995" y="14583"/>
                    <a:pt x="31470" y="15440"/>
                    <a:pt x="28319" y="17120"/>
                  </a:cubicBezTo>
                  <a:cubicBezTo>
                    <a:pt x="19640" y="22551"/>
                    <a:pt x="14724" y="32379"/>
                    <a:pt x="15588" y="42582"/>
                  </a:cubicBezTo>
                  <a:cubicBezTo>
                    <a:pt x="15168" y="52410"/>
                    <a:pt x="19429" y="61856"/>
                    <a:pt x="27077" y="68044"/>
                  </a:cubicBezTo>
                  <a:cubicBezTo>
                    <a:pt x="33697" y="71469"/>
                    <a:pt x="41568" y="71469"/>
                    <a:pt x="48192" y="68044"/>
                  </a:cubicBezTo>
                  <a:cubicBezTo>
                    <a:pt x="57420" y="63328"/>
                    <a:pt x="62926" y="53540"/>
                    <a:pt x="62165" y="43203"/>
                  </a:cubicBezTo>
                  <a:cubicBezTo>
                    <a:pt x="62093" y="36872"/>
                    <a:pt x="60379" y="30668"/>
                    <a:pt x="57197" y="2519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Shape 68">
              <a:extLst>
                <a:ext uri="{FF2B5EF4-FFF2-40B4-BE49-F238E27FC236}">
                  <a16:creationId xmlns:a16="http://schemas.microsoft.com/office/drawing/2014/main" id="{791C6C34-4E6F-E8D3-017D-C482FD5A8D33}"/>
                </a:ext>
              </a:extLst>
            </p:cNvPr>
            <p:cNvSpPr/>
            <p:nvPr/>
          </p:nvSpPr>
          <p:spPr>
            <a:xfrm>
              <a:off x="11581987" y="6546925"/>
              <a:ext cx="71728" cy="80733"/>
            </a:xfrm>
            <a:custGeom>
              <a:avLst/>
              <a:gdLst>
                <a:gd name="connsiteX0" fmla="*/ 55568 w 71728"/>
                <a:gd name="connsiteY0" fmla="*/ 80712 h 80733"/>
                <a:gd name="connsiteX1" fmla="*/ 50910 w 71728"/>
                <a:gd name="connsiteY1" fmla="*/ 64876 h 80733"/>
                <a:gd name="connsiteX2" fmla="*/ 19859 w 71728"/>
                <a:gd name="connsiteY2" fmla="*/ 64876 h 80733"/>
                <a:gd name="connsiteX3" fmla="*/ 15201 w 71728"/>
                <a:gd name="connsiteY3" fmla="*/ 80712 h 80733"/>
                <a:gd name="connsiteX4" fmla="*/ -14 w 71728"/>
                <a:gd name="connsiteY4" fmla="*/ 80712 h 80733"/>
                <a:gd name="connsiteX5" fmla="*/ 27001 w 71728"/>
                <a:gd name="connsiteY5" fmla="*/ -22 h 80733"/>
                <a:gd name="connsiteX6" fmla="*/ 44390 w 71728"/>
                <a:gd name="connsiteY6" fmla="*/ -22 h 80733"/>
                <a:gd name="connsiteX7" fmla="*/ 71715 w 71728"/>
                <a:gd name="connsiteY7" fmla="*/ 80712 h 80733"/>
                <a:gd name="connsiteX8" fmla="*/ 36005 w 71728"/>
                <a:gd name="connsiteY8" fmla="*/ 14573 h 80733"/>
                <a:gd name="connsiteX9" fmla="*/ 24827 w 71728"/>
                <a:gd name="connsiteY9" fmla="*/ 53076 h 80733"/>
                <a:gd name="connsiteX10" fmla="*/ 46874 w 71728"/>
                <a:gd name="connsiteY10" fmla="*/ 53076 h 8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728" h="80733">
                  <a:moveTo>
                    <a:pt x="55568" y="80712"/>
                  </a:moveTo>
                  <a:lnTo>
                    <a:pt x="50910" y="64876"/>
                  </a:lnTo>
                  <a:lnTo>
                    <a:pt x="19859" y="64876"/>
                  </a:lnTo>
                  <a:lnTo>
                    <a:pt x="15201" y="80712"/>
                  </a:lnTo>
                  <a:lnTo>
                    <a:pt x="-14" y="80712"/>
                  </a:lnTo>
                  <a:lnTo>
                    <a:pt x="27001" y="-22"/>
                  </a:lnTo>
                  <a:lnTo>
                    <a:pt x="44390" y="-22"/>
                  </a:lnTo>
                  <a:lnTo>
                    <a:pt x="71715" y="80712"/>
                  </a:lnTo>
                  <a:close/>
                  <a:moveTo>
                    <a:pt x="36005" y="14573"/>
                  </a:moveTo>
                  <a:lnTo>
                    <a:pt x="24827" y="53076"/>
                  </a:lnTo>
                  <a:lnTo>
                    <a:pt x="46874" y="5307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Shape 69">
              <a:extLst>
                <a:ext uri="{FF2B5EF4-FFF2-40B4-BE49-F238E27FC236}">
                  <a16:creationId xmlns:a16="http://schemas.microsoft.com/office/drawing/2014/main" id="{0EFDE7D1-D81B-C31F-1327-8D02D5AC9DDA}"/>
                </a:ext>
              </a:extLst>
            </p:cNvPr>
            <p:cNvSpPr/>
            <p:nvPr/>
          </p:nvSpPr>
          <p:spPr>
            <a:xfrm>
              <a:off x="9261506" y="6288577"/>
              <a:ext cx="74834" cy="335667"/>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Shape 70">
              <a:extLst>
                <a:ext uri="{FF2B5EF4-FFF2-40B4-BE49-F238E27FC236}">
                  <a16:creationId xmlns:a16="http://schemas.microsoft.com/office/drawing/2014/main" id="{C09A8D27-07B4-EAB4-AFCC-1792B3F6BB76}"/>
                </a:ext>
              </a:extLst>
            </p:cNvPr>
            <p:cNvSpPr/>
            <p:nvPr/>
          </p:nvSpPr>
          <p:spPr>
            <a:xfrm>
              <a:off x="9385712" y="6296961"/>
              <a:ext cx="373239" cy="328214"/>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Shape 71">
              <a:extLst>
                <a:ext uri="{FF2B5EF4-FFF2-40B4-BE49-F238E27FC236}">
                  <a16:creationId xmlns:a16="http://schemas.microsoft.com/office/drawing/2014/main" id="{69706CB5-9E40-237E-3BF7-9A7351997843}"/>
                </a:ext>
              </a:extLst>
            </p:cNvPr>
            <p:cNvSpPr/>
            <p:nvPr/>
          </p:nvSpPr>
          <p:spPr>
            <a:xfrm>
              <a:off x="10178386" y="6216227"/>
              <a:ext cx="298787" cy="417095"/>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Shape 72">
              <a:extLst>
                <a:ext uri="{FF2B5EF4-FFF2-40B4-BE49-F238E27FC236}">
                  <a16:creationId xmlns:a16="http://schemas.microsoft.com/office/drawing/2014/main" id="{AAC1ECF5-EB0C-8AE4-2547-C5B0F955E327}"/>
                </a:ext>
              </a:extLst>
            </p:cNvPr>
            <p:cNvSpPr/>
            <p:nvPr/>
          </p:nvSpPr>
          <p:spPr>
            <a:xfrm>
              <a:off x="10522475" y="6289192"/>
              <a:ext cx="356826" cy="336293"/>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Freeform: Shape 73">
              <a:extLst>
                <a:ext uri="{FF2B5EF4-FFF2-40B4-BE49-F238E27FC236}">
                  <a16:creationId xmlns:a16="http://schemas.microsoft.com/office/drawing/2014/main" id="{DFCE186E-7E2F-FCFC-F21C-32AF0B3DAA84}"/>
                </a:ext>
              </a:extLst>
            </p:cNvPr>
            <p:cNvSpPr/>
            <p:nvPr/>
          </p:nvSpPr>
          <p:spPr>
            <a:xfrm>
              <a:off x="9261506" y="6215606"/>
              <a:ext cx="74834" cy="2763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013E5D10-871D-36B4-8964-AAE58F8C2133}"/>
                </a:ext>
              </a:extLst>
            </p:cNvPr>
            <p:cNvSpPr/>
            <p:nvPr/>
          </p:nvSpPr>
          <p:spPr>
            <a:xfrm>
              <a:off x="9797766" y="6288111"/>
              <a:ext cx="347156" cy="345693"/>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02" name="Rectangle 101">
            <a:extLst>
              <a:ext uri="{FF2B5EF4-FFF2-40B4-BE49-F238E27FC236}">
                <a16:creationId xmlns:a16="http://schemas.microsoft.com/office/drawing/2014/main" id="{3E781283-9E41-019A-D14C-0B92FDA700CA}"/>
              </a:ext>
            </a:extLst>
          </p:cNvPr>
          <p:cNvSpPr/>
          <p:nvPr/>
        </p:nvSpPr>
        <p:spPr>
          <a:xfrm>
            <a:off x="10677751" y="5801378"/>
            <a:ext cx="594409" cy="1056622"/>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4" name="Rectangle 3">
            <a:extLst>
              <a:ext uri="{FF2B5EF4-FFF2-40B4-BE49-F238E27FC236}">
                <a16:creationId xmlns:a16="http://schemas.microsoft.com/office/drawing/2014/main" id="{2E0359CB-7018-4422-9B19-75CE5DF7B3CD}"/>
              </a:ext>
            </a:extLst>
          </p:cNvPr>
          <p:cNvSpPr/>
          <p:nvPr/>
        </p:nvSpPr>
        <p:spPr>
          <a:xfrm>
            <a:off x="5077183" y="784620"/>
            <a:ext cx="6096000" cy="5940088"/>
          </a:xfrm>
          <a:prstGeom prst="rect">
            <a:avLst/>
          </a:prstGeom>
        </p:spPr>
        <p:txBody>
          <a:bodyPr>
            <a:spAutoFit/>
          </a:bodyPr>
          <a:lstStyle/>
          <a:p>
            <a:r>
              <a:rPr lang="pt-PT" sz="2000" b="1" dirty="0">
                <a:solidFill>
                  <a:schemeClr val="bg1"/>
                </a:solidFill>
              </a:rPr>
              <a:t>1. O que é o Conselho Pedagógico?</a:t>
            </a:r>
          </a:p>
          <a:p>
            <a:pPr marL="285750" indent="-285750">
              <a:buFont typeface="Arial" panose="020B0604020202020204" pitchFamily="34" charset="0"/>
              <a:buChar char="•"/>
            </a:pPr>
            <a:endParaRPr lang="pt-PT" sz="2000" b="1" dirty="0">
              <a:solidFill>
                <a:schemeClr val="bg1"/>
              </a:solidFill>
            </a:endParaRPr>
          </a:p>
          <a:p>
            <a:r>
              <a:rPr lang="pt-PT" sz="2000" b="1" dirty="0">
                <a:solidFill>
                  <a:schemeClr val="bg1"/>
                </a:solidFill>
              </a:rPr>
              <a:t>2. Delegados de turma: mandato, competências e benefícios</a:t>
            </a:r>
          </a:p>
          <a:p>
            <a:pPr marL="285750" indent="-285750">
              <a:buFont typeface="Arial" panose="020B0604020202020204" pitchFamily="34" charset="0"/>
              <a:buChar char="•"/>
            </a:pPr>
            <a:endParaRPr lang="pt-PT" sz="2000" b="1" dirty="0">
              <a:solidFill>
                <a:schemeClr val="bg1"/>
              </a:solidFill>
            </a:endParaRPr>
          </a:p>
          <a:p>
            <a:r>
              <a:rPr lang="pt-PT" sz="2000" b="1" dirty="0">
                <a:solidFill>
                  <a:schemeClr val="bg1"/>
                </a:solidFill>
              </a:rPr>
              <a:t>3. Monitorização Pedagógica Intercalar: como proceder?</a:t>
            </a:r>
          </a:p>
          <a:p>
            <a:endParaRPr lang="pt-PT" sz="2000" b="1" dirty="0">
              <a:solidFill>
                <a:schemeClr val="bg1"/>
              </a:solidFill>
            </a:endParaRPr>
          </a:p>
          <a:p>
            <a:r>
              <a:rPr lang="pt-PT" sz="2000" b="1" dirty="0">
                <a:solidFill>
                  <a:schemeClr val="bg1"/>
                </a:solidFill>
              </a:rPr>
              <a:t>4. Monitorização Pedagógica Final</a:t>
            </a:r>
          </a:p>
          <a:p>
            <a:pPr marL="285750" indent="-285750">
              <a:buFont typeface="Arial" panose="020B0604020202020204" pitchFamily="34" charset="0"/>
              <a:buChar char="•"/>
            </a:pPr>
            <a:endParaRPr lang="pt-PT" sz="2000" b="1" dirty="0">
              <a:solidFill>
                <a:schemeClr val="bg1"/>
              </a:solidFill>
            </a:endParaRPr>
          </a:p>
          <a:p>
            <a:r>
              <a:rPr lang="pt-PT" sz="2000" b="1" dirty="0">
                <a:solidFill>
                  <a:schemeClr val="bg1"/>
                </a:solidFill>
              </a:rPr>
              <a:t>5. Regulamentos importantes do CP: CCA+RDD, REEE, RGACC</a:t>
            </a:r>
          </a:p>
          <a:p>
            <a:endParaRPr lang="pt-PT" sz="2000" b="1" dirty="0">
              <a:solidFill>
                <a:schemeClr val="bg1"/>
              </a:solidFill>
            </a:endParaRPr>
          </a:p>
          <a:p>
            <a:r>
              <a:rPr lang="pt-PT" sz="2000" b="1" dirty="0">
                <a:solidFill>
                  <a:schemeClr val="bg1"/>
                </a:solidFill>
              </a:rPr>
              <a:t>6. Núcleos de estudantes</a:t>
            </a:r>
          </a:p>
          <a:p>
            <a:r>
              <a:rPr lang="pt-PT" sz="2000" b="1" dirty="0">
                <a:solidFill>
                  <a:schemeClr val="bg1"/>
                </a:solidFill>
              </a:rPr>
              <a:t>    Biblioteca</a:t>
            </a:r>
          </a:p>
          <a:p>
            <a:r>
              <a:rPr lang="pt-PT" sz="2000" b="1" dirty="0">
                <a:solidFill>
                  <a:schemeClr val="bg1"/>
                </a:solidFill>
              </a:rPr>
              <a:t>    Laboratório de Competências Transversais</a:t>
            </a:r>
          </a:p>
          <a:p>
            <a:r>
              <a:rPr lang="pt-PT" sz="2000" b="1" dirty="0">
                <a:solidFill>
                  <a:schemeClr val="bg1"/>
                </a:solidFill>
              </a:rPr>
              <a:t>    Serviços de Gestão do Ensino</a:t>
            </a:r>
          </a:p>
          <a:p>
            <a:endParaRPr lang="pt-PT" sz="2000" b="1" dirty="0">
              <a:solidFill>
                <a:schemeClr val="bg1"/>
              </a:solidFill>
            </a:endParaRPr>
          </a:p>
          <a:p>
            <a:r>
              <a:rPr lang="pt-PT" sz="2000" b="1" dirty="0">
                <a:solidFill>
                  <a:schemeClr val="bg1"/>
                </a:solidFill>
              </a:rPr>
              <a:t>    </a:t>
            </a:r>
          </a:p>
        </p:txBody>
      </p:sp>
    </p:spTree>
    <p:extLst>
      <p:ext uri="{BB962C8B-B14F-4D97-AF65-F5344CB8AC3E}">
        <p14:creationId xmlns:p14="http://schemas.microsoft.com/office/powerpoint/2010/main" val="4271351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D070372-D8B5-6D87-AAFC-D262347C734C}"/>
              </a:ext>
            </a:extLst>
          </p:cNvPr>
          <p:cNvSpPr/>
          <p:nvPr/>
        </p:nvSpPr>
        <p:spPr>
          <a:xfrm>
            <a:off x="-3737" y="0"/>
            <a:ext cx="5550544"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22D545C4-4B43-F2C6-9E77-EE842738C478}"/>
              </a:ext>
            </a:extLst>
          </p:cNvPr>
          <p:cNvGrpSpPr/>
          <p:nvPr/>
        </p:nvGrpSpPr>
        <p:grpSpPr>
          <a:xfrm rot="16200000">
            <a:off x="-2540440" y="2527515"/>
            <a:ext cx="6852153" cy="1771273"/>
            <a:chOff x="-393221" y="-3361134"/>
            <a:chExt cx="6643632" cy="1717371"/>
          </a:xfrm>
          <a:solidFill>
            <a:schemeClr val="bg1">
              <a:alpha val="15000"/>
            </a:schemeClr>
          </a:solidFill>
        </p:grpSpPr>
        <p:sp>
          <p:nvSpPr>
            <p:cNvPr id="11" name="Freeform: Shape 10">
              <a:extLst>
                <a:ext uri="{FF2B5EF4-FFF2-40B4-BE49-F238E27FC236}">
                  <a16:creationId xmlns:a16="http://schemas.microsoft.com/office/drawing/2014/main" id="{DA1EB39B-BC55-0130-75BA-9A49F0430A6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2" name="Freeform: Shape 11">
              <a:extLst>
                <a:ext uri="{FF2B5EF4-FFF2-40B4-BE49-F238E27FC236}">
                  <a16:creationId xmlns:a16="http://schemas.microsoft.com/office/drawing/2014/main" id="{63E9793D-3294-2C3A-ED20-A6229C77976A}"/>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3" name="Freeform: Shape 12">
              <a:extLst>
                <a:ext uri="{FF2B5EF4-FFF2-40B4-BE49-F238E27FC236}">
                  <a16:creationId xmlns:a16="http://schemas.microsoft.com/office/drawing/2014/main" id="{4ECFD309-4A3D-8912-C953-64E51B6C48C0}"/>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4" name="Freeform: Shape 13">
              <a:extLst>
                <a:ext uri="{FF2B5EF4-FFF2-40B4-BE49-F238E27FC236}">
                  <a16:creationId xmlns:a16="http://schemas.microsoft.com/office/drawing/2014/main" id="{EAD59AD2-E741-CA9E-A544-7FC615A98F73}"/>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5" name="Freeform: Shape 14">
              <a:extLst>
                <a:ext uri="{FF2B5EF4-FFF2-40B4-BE49-F238E27FC236}">
                  <a16:creationId xmlns:a16="http://schemas.microsoft.com/office/drawing/2014/main" id="{C2747E55-1C1F-A2F8-2F62-8F5EFE444DFC}"/>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6" name="Freeform: Shape 15">
              <a:extLst>
                <a:ext uri="{FF2B5EF4-FFF2-40B4-BE49-F238E27FC236}">
                  <a16:creationId xmlns:a16="http://schemas.microsoft.com/office/drawing/2014/main" id="{5CD23641-83EB-927B-1ADF-BB6C69EFF254}"/>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grpSp>
        <p:nvGrpSpPr>
          <p:cNvPr id="21" name="Group 20">
            <a:extLst>
              <a:ext uri="{FF2B5EF4-FFF2-40B4-BE49-F238E27FC236}">
                <a16:creationId xmlns:a16="http://schemas.microsoft.com/office/drawing/2014/main" id="{BAB9824E-CAF0-8F9A-4F35-8F2D51C3C818}"/>
              </a:ext>
            </a:extLst>
          </p:cNvPr>
          <p:cNvGrpSpPr/>
          <p:nvPr/>
        </p:nvGrpSpPr>
        <p:grpSpPr>
          <a:xfrm rot="16200000">
            <a:off x="-632428" y="2527515"/>
            <a:ext cx="6852153" cy="1771273"/>
            <a:chOff x="-393221" y="-3361134"/>
            <a:chExt cx="6643632" cy="1717371"/>
          </a:xfrm>
          <a:solidFill>
            <a:schemeClr val="bg1">
              <a:alpha val="10000"/>
            </a:schemeClr>
          </a:solidFill>
        </p:grpSpPr>
        <p:sp>
          <p:nvSpPr>
            <p:cNvPr id="22" name="Freeform: Shape 21">
              <a:extLst>
                <a:ext uri="{FF2B5EF4-FFF2-40B4-BE49-F238E27FC236}">
                  <a16:creationId xmlns:a16="http://schemas.microsoft.com/office/drawing/2014/main" id="{5A2C2141-FE8F-907F-3B00-3D4F009B04C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3" name="Freeform: Shape 22">
              <a:extLst>
                <a:ext uri="{FF2B5EF4-FFF2-40B4-BE49-F238E27FC236}">
                  <a16:creationId xmlns:a16="http://schemas.microsoft.com/office/drawing/2014/main" id="{0C372388-5543-AC78-1373-841B85BBA553}"/>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4" name="Freeform: Shape 23">
              <a:extLst>
                <a:ext uri="{FF2B5EF4-FFF2-40B4-BE49-F238E27FC236}">
                  <a16:creationId xmlns:a16="http://schemas.microsoft.com/office/drawing/2014/main" id="{7583DFF9-585B-6D7E-EEF0-BAB6E633DE93}"/>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5" name="Freeform: Shape 24">
              <a:extLst>
                <a:ext uri="{FF2B5EF4-FFF2-40B4-BE49-F238E27FC236}">
                  <a16:creationId xmlns:a16="http://schemas.microsoft.com/office/drawing/2014/main" id="{A2FE1E89-DA9D-AD05-21FC-AE4B50725249}"/>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6" name="Freeform: Shape 25">
              <a:extLst>
                <a:ext uri="{FF2B5EF4-FFF2-40B4-BE49-F238E27FC236}">
                  <a16:creationId xmlns:a16="http://schemas.microsoft.com/office/drawing/2014/main" id="{E9D84003-47AA-F647-A692-F194D44650C0}"/>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7" name="Freeform: Shape 26">
              <a:extLst>
                <a:ext uri="{FF2B5EF4-FFF2-40B4-BE49-F238E27FC236}">
                  <a16:creationId xmlns:a16="http://schemas.microsoft.com/office/drawing/2014/main" id="{B4C72A08-389C-B206-1306-56CC0B91AE30}"/>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grpSp>
        <p:nvGrpSpPr>
          <p:cNvPr id="28" name="Group 27">
            <a:extLst>
              <a:ext uri="{FF2B5EF4-FFF2-40B4-BE49-F238E27FC236}">
                <a16:creationId xmlns:a16="http://schemas.microsoft.com/office/drawing/2014/main" id="{311E1D4A-8A78-27E4-E218-E2259E254B33}"/>
              </a:ext>
            </a:extLst>
          </p:cNvPr>
          <p:cNvGrpSpPr/>
          <p:nvPr/>
        </p:nvGrpSpPr>
        <p:grpSpPr>
          <a:xfrm rot="16200000">
            <a:off x="1275584" y="2527515"/>
            <a:ext cx="6852153" cy="1771273"/>
            <a:chOff x="-393221" y="-3361134"/>
            <a:chExt cx="6643632" cy="1717371"/>
          </a:xfrm>
          <a:solidFill>
            <a:schemeClr val="bg1">
              <a:alpha val="5000"/>
            </a:schemeClr>
          </a:solidFill>
        </p:grpSpPr>
        <p:sp>
          <p:nvSpPr>
            <p:cNvPr id="29" name="Freeform: Shape 28">
              <a:extLst>
                <a:ext uri="{FF2B5EF4-FFF2-40B4-BE49-F238E27FC236}">
                  <a16:creationId xmlns:a16="http://schemas.microsoft.com/office/drawing/2014/main" id="{E125B0D1-E3A7-B4C0-08EC-75E0391F07C8}"/>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0" name="Freeform: Shape 29">
              <a:extLst>
                <a:ext uri="{FF2B5EF4-FFF2-40B4-BE49-F238E27FC236}">
                  <a16:creationId xmlns:a16="http://schemas.microsoft.com/office/drawing/2014/main" id="{9393B099-088C-6601-1BA2-7DA6421EEC51}"/>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1" name="Freeform: Shape 30">
              <a:extLst>
                <a:ext uri="{FF2B5EF4-FFF2-40B4-BE49-F238E27FC236}">
                  <a16:creationId xmlns:a16="http://schemas.microsoft.com/office/drawing/2014/main" id="{69A1942F-123E-E911-0F16-449A0545DFE7}"/>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2" name="Freeform: Shape 31">
              <a:extLst>
                <a:ext uri="{FF2B5EF4-FFF2-40B4-BE49-F238E27FC236}">
                  <a16:creationId xmlns:a16="http://schemas.microsoft.com/office/drawing/2014/main" id="{D6EAAB8F-9BBA-F1DD-B808-78558821C958}"/>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3" name="Freeform: Shape 32">
              <a:extLst>
                <a:ext uri="{FF2B5EF4-FFF2-40B4-BE49-F238E27FC236}">
                  <a16:creationId xmlns:a16="http://schemas.microsoft.com/office/drawing/2014/main" id="{3A86DD5F-C8C6-AE00-18E2-B6E207A63A85}"/>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4" name="Freeform: Shape 33">
              <a:extLst>
                <a:ext uri="{FF2B5EF4-FFF2-40B4-BE49-F238E27FC236}">
                  <a16:creationId xmlns:a16="http://schemas.microsoft.com/office/drawing/2014/main" id="{4A9304FD-B4B2-D0F1-11AC-B736DEF9C46A}"/>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75" name="CaixaDeTexto 14">
            <a:extLst>
              <a:ext uri="{FF2B5EF4-FFF2-40B4-BE49-F238E27FC236}">
                <a16:creationId xmlns:a16="http://schemas.microsoft.com/office/drawing/2014/main" id="{3811C922-5941-52D4-E65E-EF69909FB8B6}"/>
              </a:ext>
            </a:extLst>
          </p:cNvPr>
          <p:cNvSpPr txBox="1"/>
          <p:nvPr/>
        </p:nvSpPr>
        <p:spPr>
          <a:xfrm>
            <a:off x="8346719" y="2151728"/>
            <a:ext cx="3364928" cy="2554545"/>
          </a:xfrm>
          <a:prstGeom prst="rect">
            <a:avLst/>
          </a:prstGeom>
          <a:noFill/>
        </p:spPr>
        <p:txBody>
          <a:bodyPr wrap="square" rtlCol="0" anchor="ctr">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Conselho Pedagógico</a:t>
            </a:r>
          </a:p>
          <a:p>
            <a:pPr marL="0" marR="0" lvl="0" indent="0" algn="l" defTabSz="509351" rtl="0" eaLnBrk="1" fontAlgn="auto" latinLnBrk="0" hangingPunct="1">
              <a:lnSpc>
                <a:spcPct val="100000"/>
              </a:lnSpc>
              <a:spcBef>
                <a:spcPts val="0"/>
              </a:spcBef>
              <a:spcAft>
                <a:spcPts val="0"/>
              </a:spcAft>
              <a:buClrTx/>
              <a:buSzTx/>
              <a:buFontTx/>
              <a:buNone/>
              <a:tabLst/>
              <a:defRPr/>
            </a:pPr>
            <a:endParaRPr lang="pt-BR" sz="4000" b="1" dirty="0">
              <a:solidFill>
                <a:prstClr val="black"/>
              </a:solidFill>
              <a:latin typeface="Century Gothic" panose="020F0302020204030204"/>
              <a:ea typeface="Verdana" panose="020B0604030504040204" pitchFamily="34" charset="0"/>
              <a:cs typeface="Arial" panose="020B0604020202020204" pitchFamily="34" charset="0"/>
            </a:endParaRPr>
          </a:p>
          <a:p>
            <a:pPr marL="0" marR="0" lvl="0" indent="0" algn="l" defTabSz="509351"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O </a:t>
            </a:r>
            <a:r>
              <a:rPr lang="pt-BR" sz="4000" b="1" dirty="0">
                <a:solidFill>
                  <a:prstClr val="black"/>
                </a:solidFill>
                <a:latin typeface="Century Gothic" panose="020F0302020204030204"/>
                <a:ea typeface="Verdana" panose="020B0604030504040204" pitchFamily="34" charset="0"/>
                <a:cs typeface="Arial" panose="020B0604020202020204" pitchFamily="34" charset="0"/>
              </a:rPr>
              <a:t>que é?</a:t>
            </a:r>
            <a:endParaRPr kumimoji="0" lang="pt-BR" sz="4000" b="1"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DE2B6C71-FE72-AACF-EE5C-BFA2BD43682D}"/>
              </a:ext>
            </a:extLst>
          </p:cNvPr>
          <p:cNvSpPr/>
          <p:nvPr/>
        </p:nvSpPr>
        <p:spPr>
          <a:xfrm>
            <a:off x="4096554" y="1530485"/>
            <a:ext cx="3272687" cy="4016025"/>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9" name="Rectangle 18">
            <a:extLst>
              <a:ext uri="{FF2B5EF4-FFF2-40B4-BE49-F238E27FC236}">
                <a16:creationId xmlns:a16="http://schemas.microsoft.com/office/drawing/2014/main" id="{324980C2-ECA3-D28C-28AB-F401124BF608}"/>
              </a:ext>
            </a:extLst>
          </p:cNvPr>
          <p:cNvSpPr/>
          <p:nvPr/>
        </p:nvSpPr>
        <p:spPr>
          <a:xfrm>
            <a:off x="2812754" y="1311489"/>
            <a:ext cx="4129002" cy="380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76" name="CaixaDeTexto 14">
            <a:extLst>
              <a:ext uri="{FF2B5EF4-FFF2-40B4-BE49-F238E27FC236}">
                <a16:creationId xmlns:a16="http://schemas.microsoft.com/office/drawing/2014/main" id="{B88B210E-D357-D0C9-EB40-478465CB11BC}"/>
              </a:ext>
            </a:extLst>
          </p:cNvPr>
          <p:cNvSpPr txBox="1"/>
          <p:nvPr/>
        </p:nvSpPr>
        <p:spPr>
          <a:xfrm>
            <a:off x="2841774" y="1343566"/>
            <a:ext cx="4099982" cy="3770263"/>
          </a:xfrm>
          <a:prstGeom prst="rect">
            <a:avLst/>
          </a:prstGeom>
          <a:noFill/>
        </p:spPr>
        <p:txBody>
          <a:bodyPr wrap="square" rtlCol="0" anchor="b">
            <a:spAutoFit/>
          </a:bodyPr>
          <a:lstStyle/>
          <a:p>
            <a:pPr marL="0" marR="0" lvl="0" indent="0" algn="ctr" defTabSz="509351" rtl="0" eaLnBrk="1" fontAlgn="auto" latinLnBrk="0" hangingPunct="1">
              <a:lnSpc>
                <a:spcPct val="100000"/>
              </a:lnSpc>
              <a:spcBef>
                <a:spcPts val="0"/>
              </a:spcBef>
              <a:spcAft>
                <a:spcPts val="0"/>
              </a:spcAft>
              <a:buClrTx/>
              <a:buSzTx/>
              <a:buFontTx/>
              <a:buNone/>
              <a:tabLst/>
              <a:defRPr/>
            </a:pPr>
            <a:r>
              <a:rPr kumimoji="0" lang="pt-BR" sz="239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01</a:t>
            </a:r>
          </a:p>
        </p:txBody>
      </p:sp>
      <p:grpSp>
        <p:nvGrpSpPr>
          <p:cNvPr id="36" name="Group 35">
            <a:extLst>
              <a:ext uri="{FF2B5EF4-FFF2-40B4-BE49-F238E27FC236}">
                <a16:creationId xmlns:a16="http://schemas.microsoft.com/office/drawing/2014/main" id="{53A70CB7-776A-731B-1D23-CF3DC1DB6379}"/>
              </a:ext>
            </a:extLst>
          </p:cNvPr>
          <p:cNvGrpSpPr/>
          <p:nvPr/>
        </p:nvGrpSpPr>
        <p:grpSpPr>
          <a:xfrm>
            <a:off x="7152099" y="3257781"/>
            <a:ext cx="556789" cy="342438"/>
            <a:chOff x="1462693" y="1423987"/>
            <a:chExt cx="6520589" cy="4010310"/>
          </a:xfrm>
          <a:solidFill>
            <a:srgbClr val="0D28C2"/>
          </a:solidFill>
        </p:grpSpPr>
        <p:sp>
          <p:nvSpPr>
            <p:cNvPr id="37" name="Freeform: Shape 36">
              <a:extLst>
                <a:ext uri="{FF2B5EF4-FFF2-40B4-BE49-F238E27FC236}">
                  <a16:creationId xmlns:a16="http://schemas.microsoft.com/office/drawing/2014/main" id="{8DA2CF78-0065-8CC5-6282-F8217EEAFC93}"/>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B99159A4-3310-4410-00D7-9C9D1746A946}"/>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9057FE14-D30A-CDC3-524B-CE2EDEA934A4}"/>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3E894E0F-AB55-D96D-81BF-2A68107669CC}"/>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43" name="Picture 42">
            <a:extLst>
              <a:ext uri="{FF2B5EF4-FFF2-40B4-BE49-F238E27FC236}">
                <a16:creationId xmlns:a16="http://schemas.microsoft.com/office/drawing/2014/main" id="{646E9B1F-85A1-9EC9-2ED2-A68B5E803F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Tree>
    <p:extLst>
      <p:ext uri="{BB962C8B-B14F-4D97-AF65-F5344CB8AC3E}">
        <p14:creationId xmlns:p14="http://schemas.microsoft.com/office/powerpoint/2010/main" val="158342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09CDC6-77CB-4019-9316-C3B25BCC55AA}"/>
              </a:ext>
            </a:extLst>
          </p:cNvPr>
          <p:cNvSpPr/>
          <p:nvPr/>
        </p:nvSpPr>
        <p:spPr>
          <a:xfrm>
            <a:off x="-2" y="0"/>
            <a:ext cx="12192001" cy="207264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AB133D7-49E4-6953-836E-F38B208B399B}"/>
              </a:ext>
            </a:extLst>
          </p:cNvPr>
          <p:cNvPicPr>
            <a:picLocks noChangeAspect="1"/>
          </p:cNvPicPr>
          <p:nvPr/>
        </p:nvPicPr>
        <p:blipFill rotWithShape="1">
          <a:blip r:embed="rId2"/>
          <a:srcRect t="31999" b="1668"/>
          <a:stretch/>
        </p:blipFill>
        <p:spPr>
          <a:xfrm>
            <a:off x="0" y="0"/>
            <a:ext cx="12192000" cy="2090607"/>
          </a:xfrm>
          <a:prstGeom prst="rect">
            <a:avLst/>
          </a:prstGeom>
        </p:spPr>
      </p:pic>
      <p:sp>
        <p:nvSpPr>
          <p:cNvPr id="83" name="Freeform: Shape 82">
            <a:extLst>
              <a:ext uri="{FF2B5EF4-FFF2-40B4-BE49-F238E27FC236}">
                <a16:creationId xmlns:a16="http://schemas.microsoft.com/office/drawing/2014/main" id="{0C8828CA-3674-D399-1D3D-6FDC17FC6C39}"/>
              </a:ext>
            </a:extLst>
          </p:cNvPr>
          <p:cNvSpPr/>
          <p:nvPr/>
        </p:nvSpPr>
        <p:spPr>
          <a:xfrm>
            <a:off x="7044307" y="1"/>
            <a:ext cx="3701251" cy="2090607"/>
          </a:xfrm>
          <a:custGeom>
            <a:avLst/>
            <a:gdLst>
              <a:gd name="connsiteX0" fmla="*/ 0 w 3701251"/>
              <a:gd name="connsiteY0" fmla="*/ 0 h 2090607"/>
              <a:gd name="connsiteX1" fmla="*/ 3485175 w 3701251"/>
              <a:gd name="connsiteY1" fmla="*/ 0 h 2090607"/>
              <a:gd name="connsiteX2" fmla="*/ 3550333 w 3701251"/>
              <a:gd name="connsiteY2" fmla="*/ 152549 h 2090607"/>
              <a:gd name="connsiteX3" fmla="*/ 3701251 w 3701251"/>
              <a:gd name="connsiteY3" fmla="*/ 1062393 h 2090607"/>
              <a:gd name="connsiteX4" fmla="*/ 3550333 w 3701251"/>
              <a:gd name="connsiteY4" fmla="*/ 1974756 h 2090607"/>
              <a:gd name="connsiteX5" fmla="*/ 3501169 w 3701251"/>
              <a:gd name="connsiteY5" fmla="*/ 2090607 h 2090607"/>
              <a:gd name="connsiteX6" fmla="*/ 130356 w 3701251"/>
              <a:gd name="connsiteY6" fmla="*/ 2090607 h 2090607"/>
              <a:gd name="connsiteX7" fmla="*/ 255829 w 3701251"/>
              <a:gd name="connsiteY7" fmla="*/ 2085021 h 2090607"/>
              <a:gd name="connsiteX8" fmla="*/ 1423859 w 3701251"/>
              <a:gd name="connsiteY8" fmla="*/ 1107882 h 2090607"/>
              <a:gd name="connsiteX9" fmla="*/ 97308 w 3701251"/>
              <a:gd name="connsiteY9" fmla="*/ 2844 h 209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1251" h="2090607">
                <a:moveTo>
                  <a:pt x="0" y="0"/>
                </a:moveTo>
                <a:lnTo>
                  <a:pt x="3485175" y="0"/>
                </a:lnTo>
                <a:lnTo>
                  <a:pt x="3550333" y="152549"/>
                </a:lnTo>
                <a:cubicBezTo>
                  <a:pt x="3649617" y="430640"/>
                  <a:pt x="3701251" y="734841"/>
                  <a:pt x="3701251" y="1062393"/>
                </a:cubicBezTo>
                <a:cubicBezTo>
                  <a:pt x="3701251" y="1389945"/>
                  <a:pt x="3649617" y="1695106"/>
                  <a:pt x="3550333" y="1974756"/>
                </a:cubicBezTo>
                <a:lnTo>
                  <a:pt x="3501169" y="2090607"/>
                </a:lnTo>
                <a:lnTo>
                  <a:pt x="130356" y="2090607"/>
                </a:lnTo>
                <a:lnTo>
                  <a:pt x="255829" y="2085021"/>
                </a:lnTo>
                <a:cubicBezTo>
                  <a:pt x="982621" y="2016482"/>
                  <a:pt x="1423859" y="1705003"/>
                  <a:pt x="1423859" y="1107882"/>
                </a:cubicBezTo>
                <a:cubicBezTo>
                  <a:pt x="1423859" y="468140"/>
                  <a:pt x="925517" y="52323"/>
                  <a:pt x="97308" y="2844"/>
                </a:cubicBezTo>
                <a:close/>
              </a:path>
            </a:pathLst>
          </a:custGeom>
          <a:solidFill>
            <a:schemeClr val="bg1"/>
          </a:solidFill>
          <a:ln w="26194"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4" name="Group 103">
            <a:extLst>
              <a:ext uri="{FF2B5EF4-FFF2-40B4-BE49-F238E27FC236}">
                <a16:creationId xmlns:a16="http://schemas.microsoft.com/office/drawing/2014/main" id="{95672200-618C-750A-74FB-C3078569DBB6}"/>
              </a:ext>
            </a:extLst>
          </p:cNvPr>
          <p:cNvGrpSpPr/>
          <p:nvPr/>
        </p:nvGrpSpPr>
        <p:grpSpPr>
          <a:xfrm rot="5400000" flipH="1">
            <a:off x="306413" y="76225"/>
            <a:ext cx="298804" cy="911638"/>
            <a:chOff x="1406152" y="4603606"/>
            <a:chExt cx="253346" cy="772948"/>
          </a:xfrm>
          <a:solidFill>
            <a:schemeClr val="bg1"/>
          </a:solidFill>
        </p:grpSpPr>
        <p:sp>
          <p:nvSpPr>
            <p:cNvPr id="105" name="Freeform: Shape 104">
              <a:extLst>
                <a:ext uri="{FF2B5EF4-FFF2-40B4-BE49-F238E27FC236}">
                  <a16:creationId xmlns:a16="http://schemas.microsoft.com/office/drawing/2014/main" id="{28BD6768-C6FD-65C6-C300-EED08710C506}"/>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6" name="Freeform: Shape 105">
              <a:extLst>
                <a:ext uri="{FF2B5EF4-FFF2-40B4-BE49-F238E27FC236}">
                  <a16:creationId xmlns:a16="http://schemas.microsoft.com/office/drawing/2014/main" id="{B1DBD19C-3536-06F2-7991-0F13A978718C}"/>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sp>
        <p:nvSpPr>
          <p:cNvPr id="107" name="CaixaDeTexto 14">
            <a:extLst>
              <a:ext uri="{FF2B5EF4-FFF2-40B4-BE49-F238E27FC236}">
                <a16:creationId xmlns:a16="http://schemas.microsoft.com/office/drawing/2014/main" id="{747AFC69-C0AA-2277-0A26-DB449C0E27F0}"/>
              </a:ext>
            </a:extLst>
          </p:cNvPr>
          <p:cNvSpPr txBox="1"/>
          <p:nvPr/>
        </p:nvSpPr>
        <p:spPr>
          <a:xfrm>
            <a:off x="1029502" y="282201"/>
            <a:ext cx="4887204" cy="584775"/>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PT" sz="3200" b="1" i="0" u="none" strike="noStrike" kern="1200" cap="none" spc="0" normalizeH="0" baseline="0" noProof="0" dirty="0">
                <a:ln>
                  <a:noFill/>
                </a:ln>
                <a:solidFill>
                  <a:prstClr val="white"/>
                </a:solidFill>
                <a:effectLst/>
                <a:uLnTx/>
                <a:uFillTx/>
                <a:latin typeface="Century Gothic" panose="020F0302020204030204"/>
                <a:ea typeface="Verdana" panose="020B0604030504040204" pitchFamily="34" charset="0"/>
                <a:cs typeface="Arial" panose="020B0604020202020204" pitchFamily="34" charset="0"/>
              </a:rPr>
              <a:t>Conselho Pedagógico</a:t>
            </a:r>
            <a:endParaRPr kumimoji="0" lang="pt-BR" sz="3200" b="1" i="0" u="none" strike="noStrike" kern="1200" cap="none" spc="0" normalizeH="0" baseline="0" noProof="0" dirty="0">
              <a:ln>
                <a:noFill/>
              </a:ln>
              <a:solidFill>
                <a:prstClr val="white"/>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108" name="CaixaDeTexto 14">
            <a:extLst>
              <a:ext uri="{FF2B5EF4-FFF2-40B4-BE49-F238E27FC236}">
                <a16:creationId xmlns:a16="http://schemas.microsoft.com/office/drawing/2014/main" id="{B5A8C94F-0266-13B5-EF4F-7F9B26D6745A}"/>
              </a:ext>
            </a:extLst>
          </p:cNvPr>
          <p:cNvSpPr txBox="1"/>
          <p:nvPr/>
        </p:nvSpPr>
        <p:spPr>
          <a:xfrm>
            <a:off x="1029502" y="1150268"/>
            <a:ext cx="4348041" cy="400110"/>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200" normalizeH="0" baseline="0" noProof="0" dirty="0">
                <a:ln>
                  <a:noFill/>
                </a:ln>
                <a:solidFill>
                  <a:prstClr val="white"/>
                </a:solidFill>
                <a:effectLst/>
                <a:uLnTx/>
                <a:uFillTx/>
                <a:latin typeface="Century Gothic" panose="020F0302020204030204"/>
                <a:ea typeface="Verdana" panose="020B0604030504040204" pitchFamily="34" charset="0"/>
                <a:cs typeface="Arial" panose="020B0604020202020204" pitchFamily="34" charset="0"/>
              </a:rPr>
              <a:t>Que órgão é?</a:t>
            </a:r>
          </a:p>
        </p:txBody>
      </p:sp>
      <p:graphicFrame>
        <p:nvGraphicFramePr>
          <p:cNvPr id="10" name="Chart 9">
            <a:extLst>
              <a:ext uri="{FF2B5EF4-FFF2-40B4-BE49-F238E27FC236}">
                <a16:creationId xmlns:a16="http://schemas.microsoft.com/office/drawing/2014/main" id="{64634103-C96D-474C-2792-4CB3ECF22F5F}"/>
              </a:ext>
            </a:extLst>
          </p:cNvPr>
          <p:cNvGraphicFramePr/>
          <p:nvPr>
            <p:extLst>
              <p:ext uri="{D42A27DB-BD31-4B8C-83A1-F6EECF244321}">
                <p14:modId xmlns:p14="http://schemas.microsoft.com/office/powerpoint/2010/main" val="3543506397"/>
              </p:ext>
            </p:extLst>
          </p:nvPr>
        </p:nvGraphicFramePr>
        <p:xfrm>
          <a:off x="-273288" y="2473248"/>
          <a:ext cx="4342782" cy="3487589"/>
        </p:xfrm>
        <a:graphic>
          <a:graphicData uri="http://schemas.openxmlformats.org/drawingml/2006/chart">
            <c:chart xmlns:c="http://schemas.openxmlformats.org/drawingml/2006/chart" xmlns:r="http://schemas.openxmlformats.org/officeDocument/2006/relationships" r:id="rId3"/>
          </a:graphicData>
        </a:graphic>
      </p:graphicFrame>
      <p:pic>
        <p:nvPicPr>
          <p:cNvPr id="109" name="Graphic 108">
            <a:extLst>
              <a:ext uri="{FF2B5EF4-FFF2-40B4-BE49-F238E27FC236}">
                <a16:creationId xmlns:a16="http://schemas.microsoft.com/office/drawing/2014/main" id="{D3C1ABD2-0B24-2F41-2288-20A0F847E5B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54313" y="3517784"/>
            <a:ext cx="687580" cy="729250"/>
          </a:xfrm>
          <a:prstGeom prst="rect">
            <a:avLst/>
          </a:prstGeom>
        </p:spPr>
      </p:pic>
      <p:pic>
        <p:nvPicPr>
          <p:cNvPr id="110" name="Picture 109">
            <a:extLst>
              <a:ext uri="{FF2B5EF4-FFF2-40B4-BE49-F238E27FC236}">
                <a16:creationId xmlns:a16="http://schemas.microsoft.com/office/drawing/2014/main" id="{85085117-331F-DF88-9293-417ECAED64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
        <p:nvSpPr>
          <p:cNvPr id="112" name="TextBox 111">
            <a:extLst>
              <a:ext uri="{FF2B5EF4-FFF2-40B4-BE49-F238E27FC236}">
                <a16:creationId xmlns:a16="http://schemas.microsoft.com/office/drawing/2014/main" id="{23F038E2-1397-92DB-5294-186674661442}"/>
              </a:ext>
            </a:extLst>
          </p:cNvPr>
          <p:cNvSpPr txBox="1"/>
          <p:nvPr/>
        </p:nvSpPr>
        <p:spPr>
          <a:xfrm>
            <a:off x="3857628" y="2391029"/>
            <a:ext cx="7715241" cy="4401205"/>
          </a:xfrm>
          <a:prstGeom prst="rect">
            <a:avLst/>
          </a:prstGeom>
          <a:noFill/>
        </p:spPr>
        <p:txBody>
          <a:bodyPr wrap="square">
            <a:spAutoFit/>
          </a:bodyPr>
          <a:lstStyle/>
          <a:p>
            <a:pPr marL="0" marR="0" lvl="0" indent="0" algn="just" defTabSz="914126" rtl="0" eaLnBrk="1" fontAlgn="auto" latinLnBrk="0" hangingPunct="1">
              <a:lnSpc>
                <a:spcPts val="1800"/>
              </a:lnSpc>
              <a:spcBef>
                <a:spcPts val="0"/>
              </a:spcBef>
              <a:spcAft>
                <a:spcPts val="120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O Conselho Pedagógico é um órgão de coordenação central das atividades pedagógicas do Iscte e dos processos de concertação entre professores e estudantes. </a:t>
            </a:r>
            <a:endParaRPr kumimoji="0" lang="pt-BR" sz="2000" b="1"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algn="just" defTabSz="914126" rtl="0" eaLnBrk="1" fontAlgn="auto" latinLnBrk="0" hangingPunct="1">
              <a:lnSpc>
                <a:spcPts val="1800"/>
              </a:lnSpc>
              <a:spcBef>
                <a:spcPts val="0"/>
              </a:spcBef>
              <a:spcAft>
                <a:spcPts val="1200"/>
              </a:spcAft>
              <a:buClrTx/>
              <a:buSzTx/>
              <a:buFontTx/>
              <a:buNone/>
              <a:tabLst/>
              <a:defRPr/>
            </a:pPr>
            <a:endParaRPr lang="pt-BR" sz="2000" b="1" dirty="0">
              <a:solidFill>
                <a:prstClr val="black"/>
              </a:solidFill>
              <a:latin typeface="Century Gothic" panose="020F0302020204030204"/>
              <a:ea typeface="Verdana" panose="020B0604030504040204" pitchFamily="34" charset="0"/>
              <a:cs typeface="Arial" panose="020B0604020202020204" pitchFamily="34" charset="0"/>
            </a:endParaRPr>
          </a:p>
          <a:p>
            <a:pPr marL="0" marR="0" lvl="0" indent="0" defTabSz="914126" rtl="0" eaLnBrk="1" fontAlgn="auto" latinLnBrk="0" hangingPunct="1">
              <a:lnSpc>
                <a:spcPts val="1800"/>
              </a:lnSpc>
              <a:spcBef>
                <a:spcPts val="0"/>
              </a:spcBef>
              <a:spcAft>
                <a:spcPts val="120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Composição</a:t>
            </a:r>
          </a:p>
          <a:p>
            <a:pPr marL="0" marR="0" lvl="0" indent="0" algn="just" defTabSz="914126" rtl="0" eaLnBrk="1" fontAlgn="auto" latinLnBrk="0" hangingPunct="1">
              <a:lnSpc>
                <a:spcPts val="1800"/>
              </a:lnSpc>
              <a:spcBef>
                <a:spcPts val="0"/>
              </a:spcBef>
              <a:spcAft>
                <a:spcPts val="1200"/>
              </a:spcAft>
              <a:buClrTx/>
              <a:buSzTx/>
              <a:buFontTx/>
              <a:buNone/>
              <a:tabLst/>
              <a:defRPr/>
            </a:pPr>
            <a:br>
              <a:rPr lang="pt-BR" sz="2000" noProof="0" dirty="0">
                <a:solidFill>
                  <a:prstClr val="black"/>
                </a:solidFill>
                <a:latin typeface="Century Gothic" panose="020F0302020204030204"/>
                <a:ea typeface="Verdana" panose="020B0604030504040204" pitchFamily="34" charset="0"/>
                <a:cs typeface="Arial" panose="020B0604020202020204" pitchFamily="34" charset="0"/>
              </a:rPr>
            </a:br>
            <a:r>
              <a:rPr kumimoji="0" lang="pt-BR" sz="20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Constituído em igual número por professores e estudantes representantes das Escolas do Iscte. Tem um Presidente e dois Vice-presidentes eleitos em Plenário (um pelos docentes e outro pelos estudantes).</a:t>
            </a:r>
          </a:p>
          <a:p>
            <a:pPr marL="0" marR="0" lvl="0" indent="0" algn="l" defTabSz="914126" rtl="0" eaLnBrk="1" fontAlgn="auto" latinLnBrk="0" hangingPunct="1">
              <a:lnSpc>
                <a:spcPts val="1800"/>
              </a:lnSpc>
              <a:spcBef>
                <a:spcPts val="0"/>
              </a:spcBef>
              <a:spcAft>
                <a:spcPts val="1200"/>
              </a:spcAft>
              <a:buClrTx/>
              <a:buSzTx/>
              <a:buFontTx/>
              <a:buNone/>
              <a:tabLst/>
              <a:defRPr/>
            </a:pPr>
            <a:endParaRPr kumimoji="0" lang="pt-BR" sz="20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algn="l" defTabSz="914126" rtl="0" eaLnBrk="1" fontAlgn="auto" latinLnBrk="0" hangingPunct="1">
              <a:lnSpc>
                <a:spcPts val="1800"/>
              </a:lnSpc>
              <a:spcBef>
                <a:spcPts val="0"/>
              </a:spcBef>
              <a:spcAft>
                <a:spcPts val="1200"/>
              </a:spcAft>
              <a:buClrTx/>
              <a:buSzTx/>
              <a:buFontTx/>
              <a:buNone/>
              <a:tabLst/>
              <a:defRPr/>
            </a:pPr>
            <a:r>
              <a:rPr lang="pt-BR" sz="2000" b="1" dirty="0">
                <a:solidFill>
                  <a:prstClr val="black"/>
                </a:solidFill>
                <a:latin typeface="Century Gothic" panose="020F0302020204030204"/>
                <a:ea typeface="Verdana" panose="020B0604030504040204" pitchFamily="34" charset="0"/>
                <a:cs typeface="Arial" panose="020B0604020202020204" pitchFamily="34" charset="0"/>
              </a:rPr>
              <a:t>Funcionamento</a:t>
            </a:r>
          </a:p>
          <a:p>
            <a:pPr marL="0" marR="0" lvl="0" indent="0" algn="l" defTabSz="914126" rtl="0" eaLnBrk="1" fontAlgn="auto" latinLnBrk="0" hangingPunct="1">
              <a:lnSpc>
                <a:spcPts val="1800"/>
              </a:lnSpc>
              <a:spcBef>
                <a:spcPts val="0"/>
              </a:spcBef>
              <a:spcAft>
                <a:spcPts val="120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Comissão Permanente</a:t>
            </a:r>
          </a:p>
          <a:p>
            <a:pPr marL="0" marR="0" lvl="0" indent="0" algn="l" defTabSz="914126" rtl="0" eaLnBrk="1" fontAlgn="auto" latinLnBrk="0" hangingPunct="1">
              <a:lnSpc>
                <a:spcPts val="1800"/>
              </a:lnSpc>
              <a:spcBef>
                <a:spcPts val="0"/>
              </a:spcBef>
              <a:spcAft>
                <a:spcPts val="1200"/>
              </a:spcAft>
              <a:buClrTx/>
              <a:buSzTx/>
              <a:buFontTx/>
              <a:buNone/>
              <a:tabLst/>
              <a:defRPr/>
            </a:pPr>
            <a:r>
              <a:rPr lang="pt-BR" sz="2000" dirty="0">
                <a:solidFill>
                  <a:prstClr val="black"/>
                </a:solidFill>
                <a:latin typeface="Century Gothic" panose="020F0302020204030204"/>
                <a:ea typeface="Verdana" panose="020B0604030504040204" pitchFamily="34" charset="0"/>
                <a:cs typeface="Arial" panose="020B0604020202020204" pitchFamily="34" charset="0"/>
              </a:rPr>
              <a:t>Plenário</a:t>
            </a:r>
            <a:endParaRPr kumimoji="0" lang="pt-BR" sz="20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p:txBody>
      </p:sp>
      <p:cxnSp>
        <p:nvCxnSpPr>
          <p:cNvPr id="113" name="Straight Connector 112">
            <a:extLst>
              <a:ext uri="{FF2B5EF4-FFF2-40B4-BE49-F238E27FC236}">
                <a16:creationId xmlns:a16="http://schemas.microsoft.com/office/drawing/2014/main" id="{0978C5B0-A85F-7C5F-D1A5-A42BEA0A9F6A}"/>
              </a:ext>
            </a:extLst>
          </p:cNvPr>
          <p:cNvCxnSpPr>
            <a:cxnSpLocks/>
          </p:cNvCxnSpPr>
          <p:nvPr/>
        </p:nvCxnSpPr>
        <p:spPr>
          <a:xfrm flipV="1">
            <a:off x="3672134" y="2358029"/>
            <a:ext cx="0" cy="4117330"/>
          </a:xfrm>
          <a:prstGeom prst="line">
            <a:avLst/>
          </a:prstGeom>
          <a:ln>
            <a:solidFill>
              <a:srgbClr val="0D28C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2543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7">
            <a:extLst>
              <a:ext uri="{FF2B5EF4-FFF2-40B4-BE49-F238E27FC236}">
                <a16:creationId xmlns:a16="http://schemas.microsoft.com/office/drawing/2014/main" id="{3A87B454-B82E-AFF3-EDFD-BC05FE3876FF}"/>
              </a:ext>
            </a:extLst>
          </p:cNvPr>
          <p:cNvSpPr/>
          <p:nvPr/>
        </p:nvSpPr>
        <p:spPr>
          <a:xfrm>
            <a:off x="1043551" y="5382371"/>
            <a:ext cx="1747034" cy="1200329"/>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3" name="Rectangle 2">
            <a:extLst>
              <a:ext uri="{FF2B5EF4-FFF2-40B4-BE49-F238E27FC236}">
                <a16:creationId xmlns:a16="http://schemas.microsoft.com/office/drawing/2014/main" id="{66A7195A-AD7A-450E-9D20-5B75B3F04A41}"/>
              </a:ext>
            </a:extLst>
          </p:cNvPr>
          <p:cNvSpPr/>
          <p:nvPr/>
        </p:nvSpPr>
        <p:spPr>
          <a:xfrm>
            <a:off x="-29159" y="3649681"/>
            <a:ext cx="3831220" cy="1722226"/>
          </a:xfrm>
          <a:prstGeom prst="rect">
            <a:avLst/>
          </a:prstGeom>
          <a:solidFill>
            <a:schemeClr val="tx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52" name="TextBox 51">
            <a:extLst>
              <a:ext uri="{FF2B5EF4-FFF2-40B4-BE49-F238E27FC236}">
                <a16:creationId xmlns:a16="http://schemas.microsoft.com/office/drawing/2014/main" id="{80C18D37-B707-413D-8268-5C43E23AD325}"/>
              </a:ext>
            </a:extLst>
          </p:cNvPr>
          <p:cNvSpPr txBox="1"/>
          <p:nvPr/>
        </p:nvSpPr>
        <p:spPr>
          <a:xfrm>
            <a:off x="198353" y="3802247"/>
            <a:ext cx="3145772"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err="1">
                <a:ln>
                  <a:noFill/>
                </a:ln>
                <a:solidFill>
                  <a:prstClr val="black"/>
                </a:solidFill>
                <a:effectLst/>
                <a:uLnTx/>
                <a:uFillTx/>
                <a:latin typeface="Century Gothic" panose="020F0302020204030204"/>
                <a:ea typeface="+mn-ea"/>
                <a:cs typeface="+mn-cs"/>
              </a:rPr>
              <a:t>Promoção</a:t>
            </a:r>
            <a:r>
              <a:rPr kumimoji="0" lang="en-US" sz="2400" b="1" i="0" u="none" strike="noStrike" kern="1200" cap="none" spc="300" normalizeH="0" baseline="0" noProof="0" dirty="0">
                <a:ln>
                  <a:noFill/>
                </a:ln>
                <a:solidFill>
                  <a:prstClr val="black"/>
                </a:solidFill>
                <a:effectLst/>
                <a:uLnTx/>
                <a:uFillTx/>
                <a:latin typeface="Century Gothic" panose="020F0302020204030204"/>
                <a:ea typeface="+mn-ea"/>
                <a:cs typeface="+mn-cs"/>
              </a:rPr>
              <a:t> do </a:t>
            </a:r>
            <a:r>
              <a:rPr kumimoji="0" lang="en-US" sz="2400" b="1" i="0" u="none" strike="noStrike" kern="1200" cap="none" spc="300" normalizeH="0" baseline="0" noProof="0" dirty="0" err="1">
                <a:ln>
                  <a:noFill/>
                </a:ln>
                <a:solidFill>
                  <a:prstClr val="black"/>
                </a:solidFill>
                <a:effectLst/>
                <a:uLnTx/>
                <a:uFillTx/>
                <a:latin typeface="Century Gothic" panose="020F0302020204030204"/>
                <a:ea typeface="+mn-ea"/>
                <a:cs typeface="+mn-cs"/>
              </a:rPr>
              <a:t>sucesso</a:t>
            </a:r>
            <a:r>
              <a:rPr kumimoji="0" lang="en-US" sz="2400" b="1" i="0" u="none" strike="noStrike" kern="1200" cap="none" spc="300" normalizeH="0" baseline="0" noProof="0" dirty="0">
                <a:ln>
                  <a:noFill/>
                </a:ln>
                <a:solidFill>
                  <a:prstClr val="black"/>
                </a:solidFill>
                <a:effectLst/>
                <a:uLnTx/>
                <a:uFillTx/>
                <a:latin typeface="Century Gothic" panose="020F0302020204030204"/>
                <a:ea typeface="+mn-ea"/>
                <a:cs typeface="+mn-cs"/>
              </a:rPr>
              <a:t> escolar e da </a:t>
            </a:r>
            <a:r>
              <a:rPr kumimoji="0" lang="en-US" sz="2400" b="1" i="0" u="none" strike="noStrike" kern="1200" cap="none" spc="300" normalizeH="0" baseline="0" noProof="0" dirty="0" err="1">
                <a:ln>
                  <a:noFill/>
                </a:ln>
                <a:solidFill>
                  <a:prstClr val="black"/>
                </a:solidFill>
                <a:effectLst/>
                <a:uLnTx/>
                <a:uFillTx/>
                <a:latin typeface="Century Gothic" panose="020F0302020204030204"/>
                <a:ea typeface="+mn-ea"/>
                <a:cs typeface="+mn-cs"/>
              </a:rPr>
              <a:t>qualidade</a:t>
            </a:r>
            <a:r>
              <a:rPr kumimoji="0" lang="en-US" sz="2400" b="1" i="0" u="none" strike="noStrike" kern="1200" cap="none" spc="300" normalizeH="0" baseline="0" noProof="0" dirty="0">
                <a:ln>
                  <a:noFill/>
                </a:ln>
                <a:solidFill>
                  <a:prstClr val="black"/>
                </a:solidFill>
                <a:effectLst/>
                <a:uLnTx/>
                <a:uFillTx/>
                <a:latin typeface="Century Gothic" panose="020F0302020204030204"/>
                <a:ea typeface="+mn-ea"/>
                <a:cs typeface="+mn-cs"/>
              </a:rPr>
              <a:t> de </a:t>
            </a:r>
            <a:r>
              <a:rPr kumimoji="0" lang="en-US" sz="2400" b="1" i="0" u="none" strike="noStrike" kern="1200" cap="none" spc="300" normalizeH="0" baseline="0" noProof="0" dirty="0" err="1">
                <a:ln>
                  <a:noFill/>
                </a:ln>
                <a:solidFill>
                  <a:prstClr val="black"/>
                </a:solidFill>
                <a:effectLst/>
                <a:uLnTx/>
                <a:uFillTx/>
                <a:latin typeface="Century Gothic" panose="020F0302020204030204"/>
                <a:ea typeface="+mn-ea"/>
                <a:cs typeface="+mn-cs"/>
              </a:rPr>
              <a:t>ensino</a:t>
            </a:r>
            <a:endParaRPr kumimoji="0" lang="en-US" sz="2400" b="1" i="0" u="none" strike="noStrike" kern="1200" cap="none" spc="300" normalizeH="0" baseline="0" noProof="0" dirty="0">
              <a:ln>
                <a:noFill/>
              </a:ln>
              <a:solidFill>
                <a:prstClr val="black"/>
              </a:solidFill>
              <a:effectLst/>
              <a:uLnTx/>
              <a:uFillTx/>
              <a:latin typeface="Century Gothic" panose="020F0302020204030204"/>
              <a:ea typeface="+mn-ea"/>
              <a:cs typeface="+mn-cs"/>
            </a:endParaRPr>
          </a:p>
        </p:txBody>
      </p:sp>
      <p:pic>
        <p:nvPicPr>
          <p:cNvPr id="96" name="Picture 95">
            <a:extLst>
              <a:ext uri="{FF2B5EF4-FFF2-40B4-BE49-F238E27FC236}">
                <a16:creationId xmlns:a16="http://schemas.microsoft.com/office/drawing/2014/main" id="{80EAB7C4-D141-F6DC-9F1C-7382525044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97" name="Group 96">
            <a:extLst>
              <a:ext uri="{FF2B5EF4-FFF2-40B4-BE49-F238E27FC236}">
                <a16:creationId xmlns:a16="http://schemas.microsoft.com/office/drawing/2014/main" id="{4D5E39C3-90EA-E164-F115-141ACA8BB20E}"/>
              </a:ext>
            </a:extLst>
          </p:cNvPr>
          <p:cNvGrpSpPr/>
          <p:nvPr/>
        </p:nvGrpSpPr>
        <p:grpSpPr>
          <a:xfrm rot="5400000" flipH="1">
            <a:off x="306413" y="76225"/>
            <a:ext cx="298804" cy="911638"/>
            <a:chOff x="1406152" y="4603606"/>
            <a:chExt cx="253346" cy="772948"/>
          </a:xfrm>
          <a:solidFill>
            <a:schemeClr val="tx2"/>
          </a:solidFill>
        </p:grpSpPr>
        <p:sp>
          <p:nvSpPr>
            <p:cNvPr id="99" name="Freeform: Shape 98">
              <a:extLst>
                <a:ext uri="{FF2B5EF4-FFF2-40B4-BE49-F238E27FC236}">
                  <a16:creationId xmlns:a16="http://schemas.microsoft.com/office/drawing/2014/main" id="{9AC319EB-845A-7E08-A1E8-AE112CC79628}"/>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00" name="Freeform: Shape 99">
              <a:extLst>
                <a:ext uri="{FF2B5EF4-FFF2-40B4-BE49-F238E27FC236}">
                  <a16:creationId xmlns:a16="http://schemas.microsoft.com/office/drawing/2014/main" id="{BA3C7439-B636-E702-873D-347E1B8A29A2}"/>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101" name="CaixaDeTexto 14">
            <a:extLst>
              <a:ext uri="{FF2B5EF4-FFF2-40B4-BE49-F238E27FC236}">
                <a16:creationId xmlns:a16="http://schemas.microsoft.com/office/drawing/2014/main" id="{A2414B14-0C9A-A4CE-D811-FE32170479A9}"/>
              </a:ext>
            </a:extLst>
          </p:cNvPr>
          <p:cNvSpPr txBox="1"/>
          <p:nvPr/>
        </p:nvSpPr>
        <p:spPr>
          <a:xfrm>
            <a:off x="1029502" y="282201"/>
            <a:ext cx="9028898" cy="461665"/>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PT"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Conselho Pedagógico</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102" name="CaixaDeTexto 14">
            <a:extLst>
              <a:ext uri="{FF2B5EF4-FFF2-40B4-BE49-F238E27FC236}">
                <a16:creationId xmlns:a16="http://schemas.microsoft.com/office/drawing/2014/main" id="{28061FBA-D1A5-C64F-CE81-82595387434F}"/>
              </a:ext>
            </a:extLst>
          </p:cNvPr>
          <p:cNvSpPr txBox="1"/>
          <p:nvPr/>
        </p:nvSpPr>
        <p:spPr>
          <a:xfrm>
            <a:off x="1029502" y="682182"/>
            <a:ext cx="9028898" cy="369332"/>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20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EIXOS </a:t>
            </a:r>
            <a:r>
              <a:rPr lang="pt-BR" spc="200" dirty="0">
                <a:solidFill>
                  <a:prstClr val="black"/>
                </a:solidFill>
                <a:latin typeface="Century Gothic" panose="020F0302020204030204"/>
                <a:ea typeface="Verdana" panose="020B0604030504040204" pitchFamily="34" charset="0"/>
                <a:cs typeface="Arial" panose="020B0604020202020204" pitchFamily="34" charset="0"/>
              </a:rPr>
              <a:t>DE ATUAÇÃO</a:t>
            </a:r>
            <a:endParaRPr kumimoji="0" lang="pt-BR" sz="1800" b="0" i="0" u="none" strike="noStrike" kern="1200" cap="none" spc="20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2" name="Rectangle 2">
            <a:extLst>
              <a:ext uri="{FF2B5EF4-FFF2-40B4-BE49-F238E27FC236}">
                <a16:creationId xmlns:a16="http://schemas.microsoft.com/office/drawing/2014/main" id="{DE9C32C5-23D3-DF19-B6C9-E7140E4C70EB}"/>
              </a:ext>
            </a:extLst>
          </p:cNvPr>
          <p:cNvSpPr/>
          <p:nvPr/>
        </p:nvSpPr>
        <p:spPr>
          <a:xfrm>
            <a:off x="4151231" y="3649681"/>
            <a:ext cx="3831220" cy="1722226"/>
          </a:xfrm>
          <a:prstGeom prst="rect">
            <a:avLst/>
          </a:prstGeom>
          <a:solidFill>
            <a:schemeClr val="tx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4" name="TextBox 51">
            <a:extLst>
              <a:ext uri="{FF2B5EF4-FFF2-40B4-BE49-F238E27FC236}">
                <a16:creationId xmlns:a16="http://schemas.microsoft.com/office/drawing/2014/main" id="{E27888A3-7A85-ACB2-0E3E-AF7850B6FACB}"/>
              </a:ext>
            </a:extLst>
          </p:cNvPr>
          <p:cNvSpPr txBox="1"/>
          <p:nvPr/>
        </p:nvSpPr>
        <p:spPr>
          <a:xfrm>
            <a:off x="4378743" y="3802247"/>
            <a:ext cx="3145772"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err="1">
                <a:ln>
                  <a:noFill/>
                </a:ln>
                <a:solidFill>
                  <a:prstClr val="black"/>
                </a:solidFill>
                <a:effectLst/>
                <a:uLnTx/>
                <a:uFillTx/>
                <a:latin typeface="Century Gothic" panose="020F0302020204030204"/>
                <a:ea typeface="+mn-ea"/>
                <a:cs typeface="+mn-cs"/>
              </a:rPr>
              <a:t>Promoção</a:t>
            </a:r>
            <a:r>
              <a:rPr kumimoji="0" lang="en-US" sz="2400" b="1" i="0" u="none" strike="noStrike" kern="1200" cap="none" spc="300" normalizeH="0" baseline="0" noProof="0" dirty="0">
                <a:ln>
                  <a:noFill/>
                </a:ln>
                <a:solidFill>
                  <a:prstClr val="black"/>
                </a:solidFill>
                <a:effectLst/>
                <a:uLnTx/>
                <a:uFillTx/>
                <a:latin typeface="Century Gothic" panose="020F0302020204030204"/>
                <a:ea typeface="+mn-ea"/>
                <a:cs typeface="+mn-cs"/>
              </a:rPr>
              <a:t> da </a:t>
            </a:r>
            <a:r>
              <a:rPr kumimoji="0" lang="en-US" sz="2400" b="1" i="0" u="none" strike="noStrike" kern="1200" cap="none" spc="300" normalizeH="0" baseline="0" noProof="0" dirty="0" err="1">
                <a:ln>
                  <a:noFill/>
                </a:ln>
                <a:solidFill>
                  <a:prstClr val="black"/>
                </a:solidFill>
                <a:effectLst/>
                <a:uLnTx/>
                <a:uFillTx/>
                <a:latin typeface="Century Gothic" panose="020F0302020204030204"/>
                <a:ea typeface="+mn-ea"/>
                <a:cs typeface="+mn-cs"/>
              </a:rPr>
              <a:t>integridade</a:t>
            </a:r>
            <a:r>
              <a:rPr kumimoji="0" lang="en-US" sz="2400" b="1" i="0" u="none" strike="noStrike" kern="1200" cap="none" spc="300" normalizeH="0" baseline="0" noProof="0" dirty="0">
                <a:ln>
                  <a:noFill/>
                </a:ln>
                <a:solidFill>
                  <a:prstClr val="black"/>
                </a:solidFill>
                <a:effectLst/>
                <a:uLnTx/>
                <a:uFillTx/>
                <a:latin typeface="Century Gothic" panose="020F0302020204030204"/>
                <a:ea typeface="+mn-ea"/>
                <a:cs typeface="+mn-cs"/>
              </a:rPr>
              <a:t> </a:t>
            </a:r>
            <a:r>
              <a:rPr kumimoji="0" lang="en-US" sz="2400" b="1" i="0" u="none" strike="noStrike" kern="1200" cap="none" spc="300" normalizeH="0" baseline="0" noProof="0" dirty="0" err="1">
                <a:ln>
                  <a:noFill/>
                </a:ln>
                <a:solidFill>
                  <a:prstClr val="black"/>
                </a:solidFill>
                <a:effectLst/>
                <a:uLnTx/>
                <a:uFillTx/>
                <a:latin typeface="Century Gothic" panose="020F0302020204030204"/>
                <a:ea typeface="+mn-ea"/>
                <a:cs typeface="+mn-cs"/>
              </a:rPr>
              <a:t>académica</a:t>
            </a:r>
            <a:endParaRPr kumimoji="0" lang="en-US" sz="2400" b="1" i="0" u="none" strike="noStrike" kern="1200" cap="none" spc="300" normalizeH="0" baseline="0" noProof="0" dirty="0">
              <a:ln>
                <a:noFill/>
              </a:ln>
              <a:solidFill>
                <a:prstClr val="black"/>
              </a:solidFill>
              <a:effectLst/>
              <a:uLnTx/>
              <a:uFillTx/>
              <a:latin typeface="Century Gothic" panose="020F0302020204030204"/>
              <a:ea typeface="+mn-ea"/>
              <a:cs typeface="+mn-cs"/>
            </a:endParaRPr>
          </a:p>
        </p:txBody>
      </p:sp>
      <p:sp>
        <p:nvSpPr>
          <p:cNvPr id="6" name="Rectangle 2">
            <a:extLst>
              <a:ext uri="{FF2B5EF4-FFF2-40B4-BE49-F238E27FC236}">
                <a16:creationId xmlns:a16="http://schemas.microsoft.com/office/drawing/2014/main" id="{84D180AB-56BE-72E1-C834-2C17373A8F64}"/>
              </a:ext>
            </a:extLst>
          </p:cNvPr>
          <p:cNvSpPr/>
          <p:nvPr/>
        </p:nvSpPr>
        <p:spPr>
          <a:xfrm>
            <a:off x="8360780" y="3649681"/>
            <a:ext cx="3831220" cy="1722226"/>
          </a:xfrm>
          <a:prstGeom prst="rect">
            <a:avLst/>
          </a:prstGeom>
          <a:solidFill>
            <a:schemeClr val="tx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7" name="TextBox 51">
            <a:extLst>
              <a:ext uri="{FF2B5EF4-FFF2-40B4-BE49-F238E27FC236}">
                <a16:creationId xmlns:a16="http://schemas.microsoft.com/office/drawing/2014/main" id="{336DF51C-C4C9-85A1-745A-290C46B10221}"/>
              </a:ext>
            </a:extLst>
          </p:cNvPr>
          <p:cNvSpPr txBox="1"/>
          <p:nvPr/>
        </p:nvSpPr>
        <p:spPr>
          <a:xfrm>
            <a:off x="8588292" y="3802247"/>
            <a:ext cx="3145772"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err="1">
                <a:ln>
                  <a:noFill/>
                </a:ln>
                <a:solidFill>
                  <a:prstClr val="black"/>
                </a:solidFill>
                <a:effectLst/>
                <a:uLnTx/>
                <a:uFillTx/>
                <a:latin typeface="Century Gothic" panose="020F0302020204030204"/>
                <a:ea typeface="+mn-ea"/>
                <a:cs typeface="+mn-cs"/>
              </a:rPr>
              <a:t>Apoio</a:t>
            </a:r>
            <a:r>
              <a:rPr kumimoji="0" lang="en-US" sz="2400" b="1" i="0" u="none" strike="noStrike" kern="1200" cap="none" spc="300" normalizeH="0" baseline="0" noProof="0" dirty="0">
                <a:ln>
                  <a:noFill/>
                </a:ln>
                <a:solidFill>
                  <a:prstClr val="black"/>
                </a:solidFill>
                <a:effectLst/>
                <a:uLnTx/>
                <a:uFillTx/>
                <a:latin typeface="Century Gothic" panose="020F0302020204030204"/>
                <a:ea typeface="+mn-ea"/>
                <a:cs typeface="+mn-cs"/>
              </a:rPr>
              <a:t> </a:t>
            </a:r>
            <a:r>
              <a:rPr kumimoji="0" lang="en-US" sz="2400" b="1" i="0" u="none" strike="noStrike" kern="1200" cap="none" spc="300" normalizeH="0" baseline="0" noProof="0" dirty="0" err="1">
                <a:ln>
                  <a:noFill/>
                </a:ln>
                <a:solidFill>
                  <a:prstClr val="black"/>
                </a:solidFill>
                <a:effectLst/>
                <a:uLnTx/>
                <a:uFillTx/>
                <a:latin typeface="Century Gothic" panose="020F0302020204030204"/>
                <a:ea typeface="+mn-ea"/>
                <a:cs typeface="+mn-cs"/>
              </a:rPr>
              <a:t>aos</a:t>
            </a:r>
            <a:r>
              <a:rPr kumimoji="0" lang="en-US" sz="2400" b="1" i="0" u="none" strike="noStrike" kern="1200" cap="none" spc="300" normalizeH="0" baseline="0" noProof="0" dirty="0">
                <a:ln>
                  <a:noFill/>
                </a:ln>
                <a:solidFill>
                  <a:prstClr val="black"/>
                </a:solidFill>
                <a:effectLst/>
                <a:uLnTx/>
                <a:uFillTx/>
                <a:latin typeface="Century Gothic" panose="020F0302020204030204"/>
                <a:ea typeface="+mn-ea"/>
                <a:cs typeface="+mn-cs"/>
              </a:rPr>
              <a:t> </a:t>
            </a:r>
            <a:r>
              <a:rPr kumimoji="0" lang="en-US" sz="2400" b="1" i="0" u="none" strike="noStrike" kern="1200" cap="none" spc="300" normalizeH="0" baseline="0" noProof="0" dirty="0" err="1">
                <a:ln>
                  <a:noFill/>
                </a:ln>
                <a:solidFill>
                  <a:prstClr val="black"/>
                </a:solidFill>
                <a:effectLst/>
                <a:uLnTx/>
                <a:uFillTx/>
                <a:latin typeface="Century Gothic" panose="020F0302020204030204"/>
                <a:ea typeface="+mn-ea"/>
                <a:cs typeface="+mn-cs"/>
              </a:rPr>
              <a:t>estudantes</a:t>
            </a:r>
            <a:r>
              <a:rPr kumimoji="0" lang="en-US" sz="2400" b="1" i="0" u="none" strike="noStrike" kern="1200" cap="none" spc="300" normalizeH="0" baseline="0" noProof="0" dirty="0">
                <a:ln>
                  <a:noFill/>
                </a:ln>
                <a:solidFill>
                  <a:prstClr val="black"/>
                </a:solidFill>
                <a:effectLst/>
                <a:uLnTx/>
                <a:uFillTx/>
                <a:latin typeface="Century Gothic" panose="020F0302020204030204"/>
                <a:ea typeface="+mn-ea"/>
                <a:cs typeface="+mn-cs"/>
              </a:rPr>
              <a:t> </a:t>
            </a:r>
            <a:r>
              <a:rPr kumimoji="0" lang="en-US" sz="2400" b="1" i="0" u="none" strike="noStrike" kern="1200" cap="none" spc="300" normalizeH="0" baseline="0" noProof="0" dirty="0" err="1">
                <a:ln>
                  <a:noFill/>
                </a:ln>
                <a:solidFill>
                  <a:prstClr val="black"/>
                </a:solidFill>
                <a:effectLst/>
                <a:uLnTx/>
                <a:uFillTx/>
                <a:latin typeface="Century Gothic" panose="020F0302020204030204"/>
                <a:ea typeface="+mn-ea"/>
                <a:cs typeface="+mn-cs"/>
              </a:rPr>
              <a:t>na</a:t>
            </a:r>
            <a:r>
              <a:rPr kumimoji="0" lang="en-US" sz="2400" b="1" i="0" u="none" strike="noStrike" kern="1200" cap="none" spc="300" normalizeH="0" baseline="0" noProof="0" dirty="0">
                <a:ln>
                  <a:noFill/>
                </a:ln>
                <a:solidFill>
                  <a:prstClr val="black"/>
                </a:solidFill>
                <a:effectLst/>
                <a:uLnTx/>
                <a:uFillTx/>
                <a:latin typeface="Century Gothic" panose="020F0302020204030204"/>
                <a:ea typeface="+mn-ea"/>
                <a:cs typeface="+mn-cs"/>
              </a:rPr>
              <a:t> </a:t>
            </a:r>
            <a:r>
              <a:rPr kumimoji="0" lang="en-US" sz="2400" b="1" i="0" u="none" strike="noStrike" kern="1200" cap="none" spc="300" normalizeH="0" baseline="0" noProof="0" dirty="0" err="1">
                <a:ln>
                  <a:noFill/>
                </a:ln>
                <a:solidFill>
                  <a:prstClr val="black"/>
                </a:solidFill>
                <a:effectLst/>
                <a:uLnTx/>
                <a:uFillTx/>
                <a:latin typeface="Century Gothic" panose="020F0302020204030204"/>
                <a:ea typeface="+mn-ea"/>
                <a:cs typeface="+mn-cs"/>
              </a:rPr>
              <a:t>diversidade</a:t>
            </a:r>
            <a:endParaRPr kumimoji="0" lang="en-US" sz="2400" b="1" i="0" u="none" strike="noStrike" kern="1200" cap="none" spc="300" normalizeH="0" baseline="0" noProof="0" dirty="0">
              <a:ln>
                <a:noFill/>
              </a:ln>
              <a:solidFill>
                <a:prstClr val="black"/>
              </a:solidFill>
              <a:effectLst/>
              <a:uLnTx/>
              <a:uFillTx/>
              <a:latin typeface="Century Gothic" panose="020F0302020204030204"/>
              <a:ea typeface="+mn-ea"/>
              <a:cs typeface="+mn-cs"/>
            </a:endParaRPr>
          </a:p>
        </p:txBody>
      </p:sp>
      <p:pic>
        <p:nvPicPr>
          <p:cNvPr id="10" name="Gráfico 9" descr="Balança da justiça destaque">
            <a:extLst>
              <a:ext uri="{FF2B5EF4-FFF2-40B4-BE49-F238E27FC236}">
                <a16:creationId xmlns:a16="http://schemas.microsoft.com/office/drawing/2014/main" id="{1A50C6F4-1E49-31B9-5B8B-4835037EA6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6531" y="1245069"/>
            <a:ext cx="2257194" cy="2257194"/>
          </a:xfrm>
          <a:prstGeom prst="rect">
            <a:avLst/>
          </a:prstGeom>
        </p:spPr>
      </p:pic>
      <p:pic>
        <p:nvPicPr>
          <p:cNvPr id="12" name="Gráfico 11" descr="Friso destaque">
            <a:extLst>
              <a:ext uri="{FF2B5EF4-FFF2-40B4-BE49-F238E27FC236}">
                <a16:creationId xmlns:a16="http://schemas.microsoft.com/office/drawing/2014/main" id="{942FF46F-6CAE-7019-274A-B42EEAFBB12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91805" y="2208007"/>
            <a:ext cx="1294256" cy="1294256"/>
          </a:xfrm>
          <a:prstGeom prst="rect">
            <a:avLst/>
          </a:prstGeom>
        </p:spPr>
      </p:pic>
      <p:pic>
        <p:nvPicPr>
          <p:cNvPr id="14" name="Gráfico 13" descr="Troféu destaque">
            <a:extLst>
              <a:ext uri="{FF2B5EF4-FFF2-40B4-BE49-F238E27FC236}">
                <a16:creationId xmlns:a16="http://schemas.microsoft.com/office/drawing/2014/main" id="{6E7ADD61-A03A-F579-8712-FB7ADDCCB52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2886" y="1486093"/>
            <a:ext cx="1294257" cy="1294257"/>
          </a:xfrm>
          <a:prstGeom prst="rect">
            <a:avLst/>
          </a:prstGeom>
        </p:spPr>
      </p:pic>
      <p:pic>
        <p:nvPicPr>
          <p:cNvPr id="18" name="Gráfico 17" descr="Acesso universal destaque">
            <a:extLst>
              <a:ext uri="{FF2B5EF4-FFF2-40B4-BE49-F238E27FC236}">
                <a16:creationId xmlns:a16="http://schemas.microsoft.com/office/drawing/2014/main" id="{B0316B94-F5D0-0E1E-4A46-817A02798F9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095806" y="1245069"/>
            <a:ext cx="2257194" cy="2257194"/>
          </a:xfrm>
          <a:prstGeom prst="rect">
            <a:avLst/>
          </a:prstGeom>
        </p:spPr>
      </p:pic>
      <p:sp>
        <p:nvSpPr>
          <p:cNvPr id="20" name="CaixaDeTexto 14">
            <a:extLst>
              <a:ext uri="{FF2B5EF4-FFF2-40B4-BE49-F238E27FC236}">
                <a16:creationId xmlns:a16="http://schemas.microsoft.com/office/drawing/2014/main" id="{5B6F6DD4-A8A7-803B-3C92-636463D68E3D}"/>
              </a:ext>
            </a:extLst>
          </p:cNvPr>
          <p:cNvSpPr txBox="1"/>
          <p:nvPr/>
        </p:nvSpPr>
        <p:spPr>
          <a:xfrm>
            <a:off x="557111" y="5293133"/>
            <a:ext cx="2743726" cy="1200329"/>
          </a:xfrm>
          <a:prstGeom prst="rect">
            <a:avLst/>
          </a:prstGeom>
          <a:noFill/>
        </p:spPr>
        <p:txBody>
          <a:bodyPr wrap="square" rtlCol="0" anchor="b">
            <a:spAutoFit/>
          </a:bodyPr>
          <a:lstStyle/>
          <a:p>
            <a:pPr marL="0" marR="0" lvl="0" indent="0" algn="ctr" defTabSz="509351" rtl="0" eaLnBrk="1" fontAlgn="auto" latinLnBrk="0" hangingPunct="1">
              <a:lnSpc>
                <a:spcPct val="100000"/>
              </a:lnSpc>
              <a:spcBef>
                <a:spcPts val="0"/>
              </a:spcBef>
              <a:spcAft>
                <a:spcPts val="0"/>
              </a:spcAft>
              <a:buClrTx/>
              <a:buSzTx/>
              <a:buFontTx/>
              <a:buNone/>
              <a:tabLst/>
              <a:defRPr/>
            </a:pPr>
            <a:r>
              <a:rPr lang="pt-BR" sz="7200" b="1" dirty="0">
                <a:solidFill>
                  <a:schemeClr val="bg1"/>
                </a:solidFill>
                <a:latin typeface="Century Gothic" panose="020F0302020204030204"/>
                <a:ea typeface="Verdana" panose="020B0604030504040204" pitchFamily="34" charset="0"/>
                <a:cs typeface="Arial" panose="020B0604020202020204" pitchFamily="34" charset="0"/>
              </a:rPr>
              <a:t>1.1</a:t>
            </a:r>
            <a:endParaRPr kumimoji="0" lang="pt-BR" sz="7200" b="1" i="0" u="none" strike="noStrike" kern="1200" cap="none" spc="0" normalizeH="0" baseline="0" noProof="0" dirty="0">
              <a:ln>
                <a:noFill/>
              </a:ln>
              <a:solidFill>
                <a:schemeClr val="bg1"/>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21" name="Rectangle 17">
            <a:extLst>
              <a:ext uri="{FF2B5EF4-FFF2-40B4-BE49-F238E27FC236}">
                <a16:creationId xmlns:a16="http://schemas.microsoft.com/office/drawing/2014/main" id="{6E99B9E7-5F2D-A5BB-2DD3-F26086C85347}"/>
              </a:ext>
            </a:extLst>
          </p:cNvPr>
          <p:cNvSpPr/>
          <p:nvPr/>
        </p:nvSpPr>
        <p:spPr>
          <a:xfrm>
            <a:off x="5275711" y="5373020"/>
            <a:ext cx="1747034" cy="1200329"/>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23" name="CaixaDeTexto 14">
            <a:extLst>
              <a:ext uri="{FF2B5EF4-FFF2-40B4-BE49-F238E27FC236}">
                <a16:creationId xmlns:a16="http://schemas.microsoft.com/office/drawing/2014/main" id="{39E88A45-BD94-20FC-03F9-0CC091043E16}"/>
              </a:ext>
            </a:extLst>
          </p:cNvPr>
          <p:cNvSpPr txBox="1"/>
          <p:nvPr/>
        </p:nvSpPr>
        <p:spPr>
          <a:xfrm>
            <a:off x="4789271" y="5283782"/>
            <a:ext cx="2743726" cy="1200329"/>
          </a:xfrm>
          <a:prstGeom prst="rect">
            <a:avLst/>
          </a:prstGeom>
          <a:noFill/>
        </p:spPr>
        <p:txBody>
          <a:bodyPr wrap="square" rtlCol="0" anchor="b">
            <a:spAutoFit/>
          </a:bodyPr>
          <a:lstStyle/>
          <a:p>
            <a:pPr marL="0" marR="0" lvl="0" indent="0" algn="ctr" defTabSz="509351" rtl="0" eaLnBrk="1" fontAlgn="auto" latinLnBrk="0" hangingPunct="1">
              <a:lnSpc>
                <a:spcPct val="100000"/>
              </a:lnSpc>
              <a:spcBef>
                <a:spcPts val="0"/>
              </a:spcBef>
              <a:spcAft>
                <a:spcPts val="0"/>
              </a:spcAft>
              <a:buClrTx/>
              <a:buSzTx/>
              <a:buFontTx/>
              <a:buNone/>
              <a:tabLst/>
              <a:defRPr/>
            </a:pPr>
            <a:r>
              <a:rPr kumimoji="0" lang="pt-BR" sz="7200" b="1" i="0" u="none" strike="noStrike" kern="1200" cap="none" spc="0" normalizeH="0" baseline="0" noProof="0" dirty="0">
                <a:ln>
                  <a:noFill/>
                </a:ln>
                <a:solidFill>
                  <a:schemeClr val="bg1"/>
                </a:solidFill>
                <a:effectLst/>
                <a:uLnTx/>
                <a:uFillTx/>
                <a:latin typeface="Century Gothic" panose="020F0302020204030204"/>
                <a:ea typeface="Verdana" panose="020B0604030504040204" pitchFamily="34" charset="0"/>
                <a:cs typeface="Arial" panose="020B0604020202020204" pitchFamily="34" charset="0"/>
              </a:rPr>
              <a:t>1.2</a:t>
            </a:r>
          </a:p>
        </p:txBody>
      </p:sp>
      <p:sp>
        <p:nvSpPr>
          <p:cNvPr id="24" name="Rectangle 17">
            <a:extLst>
              <a:ext uri="{FF2B5EF4-FFF2-40B4-BE49-F238E27FC236}">
                <a16:creationId xmlns:a16="http://schemas.microsoft.com/office/drawing/2014/main" id="{1395120D-348F-2696-FBF1-9B86831F070C}"/>
              </a:ext>
            </a:extLst>
          </p:cNvPr>
          <p:cNvSpPr/>
          <p:nvPr/>
        </p:nvSpPr>
        <p:spPr>
          <a:xfrm>
            <a:off x="9262155" y="5357414"/>
            <a:ext cx="1747034" cy="1200329"/>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25" name="CaixaDeTexto 14">
            <a:extLst>
              <a:ext uri="{FF2B5EF4-FFF2-40B4-BE49-F238E27FC236}">
                <a16:creationId xmlns:a16="http://schemas.microsoft.com/office/drawing/2014/main" id="{9F9B4706-4D25-C67E-2A6C-61DA892700B1}"/>
              </a:ext>
            </a:extLst>
          </p:cNvPr>
          <p:cNvSpPr txBox="1"/>
          <p:nvPr/>
        </p:nvSpPr>
        <p:spPr>
          <a:xfrm>
            <a:off x="8775715" y="5268176"/>
            <a:ext cx="2743726" cy="1200329"/>
          </a:xfrm>
          <a:prstGeom prst="rect">
            <a:avLst/>
          </a:prstGeom>
          <a:noFill/>
        </p:spPr>
        <p:txBody>
          <a:bodyPr wrap="square" rtlCol="0" anchor="b">
            <a:spAutoFit/>
          </a:bodyPr>
          <a:lstStyle/>
          <a:p>
            <a:pPr marL="0" marR="0" lvl="0" indent="0" algn="ctr" defTabSz="509351" rtl="0" eaLnBrk="1" fontAlgn="auto" latinLnBrk="0" hangingPunct="1">
              <a:lnSpc>
                <a:spcPct val="100000"/>
              </a:lnSpc>
              <a:spcBef>
                <a:spcPts val="0"/>
              </a:spcBef>
              <a:spcAft>
                <a:spcPts val="0"/>
              </a:spcAft>
              <a:buClrTx/>
              <a:buSzTx/>
              <a:buFontTx/>
              <a:buNone/>
              <a:tabLst/>
              <a:defRPr/>
            </a:pPr>
            <a:r>
              <a:rPr kumimoji="0" lang="pt-BR" sz="7200" b="1" i="0" u="none" strike="noStrike" kern="1200" cap="none" spc="0" normalizeH="0" baseline="0" noProof="0" dirty="0">
                <a:ln>
                  <a:noFill/>
                </a:ln>
                <a:solidFill>
                  <a:schemeClr val="bg1"/>
                </a:solidFill>
                <a:effectLst/>
                <a:uLnTx/>
                <a:uFillTx/>
                <a:latin typeface="Century Gothic" panose="020F0302020204030204"/>
                <a:ea typeface="Verdana" panose="020B0604030504040204" pitchFamily="34" charset="0"/>
                <a:cs typeface="Arial" panose="020B0604020202020204" pitchFamily="34" charset="0"/>
              </a:rPr>
              <a:t>1.3</a:t>
            </a:r>
          </a:p>
        </p:txBody>
      </p:sp>
    </p:spTree>
    <p:extLst>
      <p:ext uri="{BB962C8B-B14F-4D97-AF65-F5344CB8AC3E}">
        <p14:creationId xmlns:p14="http://schemas.microsoft.com/office/powerpoint/2010/main" val="4258326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F5C93602-BD5F-9D50-283A-204F8D657D64}"/>
              </a:ext>
            </a:extLst>
          </p:cNvPr>
          <p:cNvGrpSpPr/>
          <p:nvPr/>
        </p:nvGrpSpPr>
        <p:grpSpPr>
          <a:xfrm>
            <a:off x="599440" y="1524000"/>
            <a:ext cx="3325343" cy="4764321"/>
            <a:chOff x="856463" y="1767485"/>
            <a:chExt cx="3205480" cy="4322716"/>
          </a:xfrm>
        </p:grpSpPr>
        <p:sp>
          <p:nvSpPr>
            <p:cNvPr id="10" name="Rectangle 9">
              <a:extLst>
                <a:ext uri="{FF2B5EF4-FFF2-40B4-BE49-F238E27FC236}">
                  <a16:creationId xmlns:a16="http://schemas.microsoft.com/office/drawing/2014/main" id="{3B57A7A4-9737-91F2-948B-3AA7EA5B9313}"/>
                </a:ext>
              </a:extLst>
            </p:cNvPr>
            <p:cNvSpPr/>
            <p:nvPr/>
          </p:nvSpPr>
          <p:spPr>
            <a:xfrm>
              <a:off x="856463" y="1879599"/>
              <a:ext cx="3205480" cy="4210602"/>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C5B2116-1FA7-A819-E4BC-EA1BFBF79D91}"/>
                </a:ext>
              </a:extLst>
            </p:cNvPr>
            <p:cNvSpPr/>
            <p:nvPr/>
          </p:nvSpPr>
          <p:spPr>
            <a:xfrm>
              <a:off x="856463" y="1767485"/>
              <a:ext cx="3098680" cy="418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2" name="Group 21">
            <a:extLst>
              <a:ext uri="{FF2B5EF4-FFF2-40B4-BE49-F238E27FC236}">
                <a16:creationId xmlns:a16="http://schemas.microsoft.com/office/drawing/2014/main" id="{FA4E56FA-942C-645F-350C-07A1829F1BE1}"/>
              </a:ext>
            </a:extLst>
          </p:cNvPr>
          <p:cNvGrpSpPr/>
          <p:nvPr/>
        </p:nvGrpSpPr>
        <p:grpSpPr>
          <a:xfrm>
            <a:off x="4282440" y="1524000"/>
            <a:ext cx="3325343" cy="4764321"/>
            <a:chOff x="4539463" y="1767485"/>
            <a:chExt cx="3205480" cy="4322716"/>
          </a:xfrm>
        </p:grpSpPr>
        <p:sp>
          <p:nvSpPr>
            <p:cNvPr id="14" name="Rectangle 13">
              <a:extLst>
                <a:ext uri="{FF2B5EF4-FFF2-40B4-BE49-F238E27FC236}">
                  <a16:creationId xmlns:a16="http://schemas.microsoft.com/office/drawing/2014/main" id="{EF71E563-B20B-EFC6-1AAC-DC8F12A0E917}"/>
                </a:ext>
              </a:extLst>
            </p:cNvPr>
            <p:cNvSpPr/>
            <p:nvPr/>
          </p:nvSpPr>
          <p:spPr>
            <a:xfrm>
              <a:off x="4539463" y="1879599"/>
              <a:ext cx="3205480" cy="4210602"/>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F8A92DE-023F-11FA-D981-2D818643F3D3}"/>
                </a:ext>
              </a:extLst>
            </p:cNvPr>
            <p:cNvSpPr/>
            <p:nvPr/>
          </p:nvSpPr>
          <p:spPr>
            <a:xfrm>
              <a:off x="4539463" y="1767485"/>
              <a:ext cx="3098680" cy="418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3" name="Group 22">
            <a:extLst>
              <a:ext uri="{FF2B5EF4-FFF2-40B4-BE49-F238E27FC236}">
                <a16:creationId xmlns:a16="http://schemas.microsoft.com/office/drawing/2014/main" id="{378C67F8-5BD4-B2DE-C0FC-C39E499D73CF}"/>
              </a:ext>
            </a:extLst>
          </p:cNvPr>
          <p:cNvGrpSpPr/>
          <p:nvPr/>
        </p:nvGrpSpPr>
        <p:grpSpPr>
          <a:xfrm>
            <a:off x="7965440" y="1524000"/>
            <a:ext cx="3325343" cy="4764321"/>
            <a:chOff x="8222463" y="1767485"/>
            <a:chExt cx="3205480" cy="4322716"/>
          </a:xfrm>
        </p:grpSpPr>
        <p:sp>
          <p:nvSpPr>
            <p:cNvPr id="17" name="Rectangle 16">
              <a:extLst>
                <a:ext uri="{FF2B5EF4-FFF2-40B4-BE49-F238E27FC236}">
                  <a16:creationId xmlns:a16="http://schemas.microsoft.com/office/drawing/2014/main" id="{08CCFA39-E81F-4F55-99F5-8D0DB5BC6DFB}"/>
                </a:ext>
              </a:extLst>
            </p:cNvPr>
            <p:cNvSpPr/>
            <p:nvPr/>
          </p:nvSpPr>
          <p:spPr>
            <a:xfrm>
              <a:off x="8222463" y="1879599"/>
              <a:ext cx="3205480" cy="4210602"/>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3572EDC-F2D1-74F8-EBF7-BC1919FCE17A}"/>
                </a:ext>
              </a:extLst>
            </p:cNvPr>
            <p:cNvSpPr/>
            <p:nvPr/>
          </p:nvSpPr>
          <p:spPr>
            <a:xfrm>
              <a:off x="8222463" y="1767485"/>
              <a:ext cx="3098680" cy="418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id="{3C7C9787-4769-4D27-75CC-1AF48CA024E8}"/>
              </a:ext>
            </a:extLst>
          </p:cNvPr>
          <p:cNvSpPr txBox="1"/>
          <p:nvPr/>
        </p:nvSpPr>
        <p:spPr>
          <a:xfrm>
            <a:off x="4409560" y="2247490"/>
            <a:ext cx="3018852" cy="3768532"/>
          </a:xfrm>
          <a:prstGeom prst="rect">
            <a:avLst/>
          </a:prstGeom>
          <a:noFill/>
        </p:spPr>
        <p:txBody>
          <a:bodyPr wrap="square">
            <a:spAutoFit/>
          </a:bodyPr>
          <a:lstStyle/>
          <a:p>
            <a:pPr marL="0" marR="0" lvl="0" indent="0" defTabSz="914126" rtl="0" eaLnBrk="1" fontAlgn="auto" latinLnBrk="0" hangingPunct="1">
              <a:lnSpc>
                <a:spcPts val="1600"/>
              </a:lnSpc>
              <a:spcBef>
                <a:spcPts val="0"/>
              </a:spcBef>
              <a:spcAft>
                <a:spcPts val="0"/>
              </a:spcAft>
              <a:buClrTx/>
              <a:buSzTx/>
              <a:buFontTx/>
              <a:buNone/>
              <a:tabLst/>
              <a:defRPr/>
            </a:pPr>
            <a:r>
              <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Articulação com as Comissões Pedagógicas das Escolas</a:t>
            </a:r>
          </a:p>
          <a:p>
            <a:pPr marL="0" marR="0" lvl="0" indent="0" defTabSz="914126" rtl="0" eaLnBrk="1" fontAlgn="auto" latinLnBrk="0" hangingPunct="1">
              <a:lnSpc>
                <a:spcPts val="1600"/>
              </a:lnSpc>
              <a:spcBef>
                <a:spcPts val="0"/>
              </a:spcBef>
              <a:spcAft>
                <a:spcPts val="0"/>
              </a:spcAft>
              <a:buClrTx/>
              <a:buSzTx/>
              <a:buFontTx/>
              <a:buNone/>
              <a:tabLst/>
              <a:defRPr/>
            </a:pPr>
            <a:endPar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defTabSz="914126" rtl="0" eaLnBrk="1" fontAlgn="auto" latinLnBrk="0" hangingPunct="1">
              <a:lnSpc>
                <a:spcPts val="1600"/>
              </a:lnSpc>
              <a:spcBef>
                <a:spcPts val="0"/>
              </a:spcBef>
              <a:spcAft>
                <a:spcPts val="0"/>
              </a:spcAft>
              <a:buClrTx/>
              <a:buSzTx/>
              <a:buFontTx/>
              <a:buNone/>
              <a:tabLst/>
              <a:defRPr/>
            </a:pPr>
            <a:r>
              <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Articulação com as entidades mais diretamente relacionadas com os estudantes (Serviços de Ação Social, Gabinete de Aconselhamento ao Aluno, Serviços de Gestão do Ensino, Associação de Estudantes), com as Escolas e outras unidades orgânicas</a:t>
            </a:r>
          </a:p>
          <a:p>
            <a:pPr marL="0" marR="0" lvl="0" indent="0" algn="l" defTabSz="914126" rtl="0" eaLnBrk="1" fontAlgn="auto" latinLnBrk="0" hangingPunct="1">
              <a:lnSpc>
                <a:spcPts val="1600"/>
              </a:lnSpc>
              <a:spcBef>
                <a:spcPts val="0"/>
              </a:spcBef>
              <a:spcAft>
                <a:spcPts val="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01DF9853-CF78-A1DC-D4FD-BFDAD05F09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pic>
        <p:nvPicPr>
          <p:cNvPr id="4" name="Picture 3">
            <a:extLst>
              <a:ext uri="{FF2B5EF4-FFF2-40B4-BE49-F238E27FC236}">
                <a16:creationId xmlns:a16="http://schemas.microsoft.com/office/drawing/2014/main" id="{FCC8BAFC-663B-F43E-D5F3-A5A0BAFB3F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929E79C2-962A-0884-0EE7-A02F33D5CA80}"/>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F37D25F6-B9F8-27B5-6127-809B4B697E1A}"/>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E0B19386-4132-0094-01ED-97A67D205A80}"/>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E50A384E-23EE-9755-FBC8-86D83269E022}"/>
              </a:ext>
            </a:extLst>
          </p:cNvPr>
          <p:cNvSpPr txBox="1"/>
          <p:nvPr/>
        </p:nvSpPr>
        <p:spPr>
          <a:xfrm>
            <a:off x="1029502" y="282201"/>
            <a:ext cx="9028898" cy="830997"/>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Promoção do sucesso escolar e da qualidade de ensino</a:t>
            </a:r>
          </a:p>
          <a:p>
            <a:pPr marL="0" marR="0" lvl="0" indent="0" algn="l" defTabSz="509351" rtl="0" eaLnBrk="1" fontAlgn="auto" latinLnBrk="0" hangingPunct="1">
              <a:lnSpc>
                <a:spcPct val="100000"/>
              </a:lnSpc>
              <a:spcBef>
                <a:spcPts val="0"/>
              </a:spcBef>
              <a:spcAft>
                <a:spcPts val="0"/>
              </a:spcAft>
              <a:buClrTx/>
              <a:buSzTx/>
              <a:buFontTx/>
              <a:buNone/>
              <a:tabLst/>
              <a:defRPr/>
            </a:pP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788752C2-420C-F6F5-A985-9A59CEFA80DF}"/>
              </a:ext>
            </a:extLst>
          </p:cNvPr>
          <p:cNvSpPr txBox="1"/>
          <p:nvPr/>
        </p:nvSpPr>
        <p:spPr>
          <a:xfrm>
            <a:off x="8107074" y="2236605"/>
            <a:ext cx="3018852" cy="2537426"/>
          </a:xfrm>
          <a:prstGeom prst="rect">
            <a:avLst/>
          </a:prstGeom>
          <a:noFill/>
        </p:spPr>
        <p:txBody>
          <a:bodyPr wrap="square">
            <a:spAutoFit/>
          </a:bodyPr>
          <a:lstStyle/>
          <a:p>
            <a:pPr marL="0" marR="0" lvl="0" indent="0" algn="l" defTabSz="914126" rtl="0" eaLnBrk="1" fontAlgn="auto" latinLnBrk="0" hangingPunct="1">
              <a:lnSpc>
                <a:spcPts val="1600"/>
              </a:lnSpc>
              <a:spcBef>
                <a:spcPts val="0"/>
              </a:spcBef>
              <a:spcAft>
                <a:spcPts val="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algn="l" defTabSz="914126" rtl="0" eaLnBrk="1" fontAlgn="auto" latinLnBrk="0" hangingPunct="1">
              <a:lnSpc>
                <a:spcPts val="1600"/>
              </a:lnSpc>
              <a:spcBef>
                <a:spcPts val="0"/>
              </a:spcBef>
              <a:spcAft>
                <a:spcPts val="0"/>
              </a:spcAft>
              <a:buClrTx/>
              <a:buSzTx/>
              <a:buFontTx/>
              <a:buNone/>
              <a:tabLst/>
              <a:defRPr/>
            </a:pPr>
            <a:r>
              <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Prémio Silva Leal</a:t>
            </a:r>
          </a:p>
          <a:p>
            <a:pPr marL="0" marR="0" lvl="0" indent="0" algn="l" defTabSz="914126" rtl="0" eaLnBrk="1" fontAlgn="auto" latinLnBrk="0" hangingPunct="1">
              <a:lnSpc>
                <a:spcPts val="1600"/>
              </a:lnSpc>
              <a:spcBef>
                <a:spcPts val="0"/>
              </a:spcBef>
              <a:spcAft>
                <a:spcPts val="0"/>
              </a:spcAft>
              <a:buClrTx/>
              <a:buSzTx/>
              <a:buFontTx/>
              <a:buNone/>
              <a:tabLst/>
              <a:defRPr/>
            </a:pPr>
            <a:endPar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algn="l" defTabSz="914126" rtl="0" eaLnBrk="1" fontAlgn="auto" latinLnBrk="0" hangingPunct="1">
              <a:lnSpc>
                <a:spcPts val="1600"/>
              </a:lnSpc>
              <a:spcBef>
                <a:spcPts val="0"/>
              </a:spcBef>
              <a:spcAft>
                <a:spcPts val="0"/>
              </a:spcAft>
              <a:buClrTx/>
              <a:buSzTx/>
              <a:buFontTx/>
              <a:buNone/>
              <a:tabLst/>
              <a:defRPr/>
            </a:pPr>
            <a:endPar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algn="l" defTabSz="914126" rtl="0" eaLnBrk="1" fontAlgn="auto" latinLnBrk="0" hangingPunct="1">
              <a:lnSpc>
                <a:spcPts val="1600"/>
              </a:lnSpc>
              <a:spcBef>
                <a:spcPts val="0"/>
              </a:spcBef>
              <a:spcAft>
                <a:spcPts val="0"/>
              </a:spcAft>
              <a:buClrTx/>
              <a:buSzTx/>
              <a:buFontTx/>
              <a:buNone/>
              <a:tabLst/>
              <a:defRPr/>
            </a:pPr>
            <a:endPar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algn="l" defTabSz="914126" rtl="0" eaLnBrk="1" fontAlgn="auto" latinLnBrk="0" hangingPunct="1">
              <a:lnSpc>
                <a:spcPts val="1600"/>
              </a:lnSpc>
              <a:spcBef>
                <a:spcPts val="0"/>
              </a:spcBef>
              <a:spcAft>
                <a:spcPts val="0"/>
              </a:spcAft>
              <a:buClrTx/>
              <a:buSzTx/>
              <a:buFontTx/>
              <a:buNone/>
              <a:tabLst/>
              <a:defRPr/>
            </a:pPr>
            <a:r>
              <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Prémio Beatriz Lebre </a:t>
            </a:r>
          </a:p>
          <a:p>
            <a:pPr marL="0" marR="0" lvl="0" indent="0" algn="l" defTabSz="914126" rtl="0" eaLnBrk="1" fontAlgn="auto" latinLnBrk="0" hangingPunct="1">
              <a:lnSpc>
                <a:spcPts val="1600"/>
              </a:lnSpc>
              <a:spcBef>
                <a:spcPts val="0"/>
              </a:spcBef>
              <a:spcAft>
                <a:spcPts val="0"/>
              </a:spcAft>
              <a:buClrTx/>
              <a:buSzTx/>
              <a:buFontTx/>
              <a:buNone/>
              <a:tabLst/>
              <a:defRPr/>
            </a:pPr>
            <a:endPar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algn="l" defTabSz="914126" rtl="0" eaLnBrk="1" fontAlgn="auto" latinLnBrk="0" hangingPunct="1">
              <a:lnSpc>
                <a:spcPts val="1600"/>
              </a:lnSpc>
              <a:spcBef>
                <a:spcPts val="0"/>
              </a:spcBef>
              <a:spcAft>
                <a:spcPts val="0"/>
              </a:spcAft>
              <a:buClrTx/>
              <a:buSzTx/>
              <a:buFontTx/>
              <a:buNone/>
              <a:tabLst/>
              <a:defRPr/>
            </a:pPr>
            <a:endPar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algn="l" defTabSz="914126" rtl="0" eaLnBrk="1" fontAlgn="auto" latinLnBrk="0" hangingPunct="1">
              <a:lnSpc>
                <a:spcPts val="1600"/>
              </a:lnSpc>
              <a:spcBef>
                <a:spcPts val="0"/>
              </a:spcBef>
              <a:spcAft>
                <a:spcPts val="0"/>
              </a:spcAft>
              <a:buClrTx/>
              <a:buSzTx/>
              <a:buFontTx/>
              <a:buNone/>
              <a:tabLst/>
              <a:defRPr/>
            </a:pPr>
            <a:endPar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algn="l" defTabSz="914126" rtl="0" eaLnBrk="1" fontAlgn="auto" latinLnBrk="0" hangingPunct="1">
              <a:lnSpc>
                <a:spcPts val="1600"/>
              </a:lnSpc>
              <a:spcBef>
                <a:spcPts val="0"/>
              </a:spcBef>
              <a:spcAft>
                <a:spcPts val="0"/>
              </a:spcAft>
              <a:buClrTx/>
              <a:buSzTx/>
              <a:buFontTx/>
              <a:buNone/>
              <a:tabLst/>
              <a:defRPr/>
            </a:pPr>
            <a:r>
              <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Bolsas de estudo por mérito DGES</a:t>
            </a:r>
          </a:p>
          <a:p>
            <a:pPr marL="0" marR="0" lvl="0" indent="0" algn="l" defTabSz="914126" rtl="0" eaLnBrk="1" fontAlgn="auto" latinLnBrk="0" hangingPunct="1">
              <a:lnSpc>
                <a:spcPts val="1600"/>
              </a:lnSpc>
              <a:spcBef>
                <a:spcPts val="0"/>
              </a:spcBef>
              <a:spcAft>
                <a:spcPts val="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517027EB-FE76-9239-BC20-E6E172C4DEE9}"/>
              </a:ext>
            </a:extLst>
          </p:cNvPr>
          <p:cNvSpPr txBox="1"/>
          <p:nvPr/>
        </p:nvSpPr>
        <p:spPr>
          <a:xfrm>
            <a:off x="402814" y="2236605"/>
            <a:ext cx="3325343" cy="4178901"/>
          </a:xfrm>
          <a:prstGeom prst="rect">
            <a:avLst/>
          </a:prstGeom>
          <a:noFill/>
        </p:spPr>
        <p:txBody>
          <a:bodyPr wrap="square">
            <a:spAutoFit/>
          </a:bodyPr>
          <a:lstStyle/>
          <a:p>
            <a:pPr marL="0" marR="0" lvl="0" indent="0" defTabSz="914126" rtl="0" eaLnBrk="1" fontAlgn="auto" latinLnBrk="0" hangingPunct="1">
              <a:lnSpc>
                <a:spcPts val="1600"/>
              </a:lnSpc>
              <a:spcBef>
                <a:spcPts val="0"/>
              </a:spcBef>
              <a:spcAft>
                <a:spcPts val="0"/>
              </a:spcAft>
              <a:buClrTx/>
              <a:buSzTx/>
              <a:buFontTx/>
              <a:buNone/>
              <a:tabLst/>
              <a:defRPr/>
            </a:pPr>
            <a:r>
              <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Monitorização intercalar (importância do delegado turma)</a:t>
            </a:r>
          </a:p>
          <a:p>
            <a:pPr marL="0" marR="0" lvl="0" indent="0" defTabSz="914126" rtl="0" eaLnBrk="1" fontAlgn="auto" latinLnBrk="0" hangingPunct="1">
              <a:lnSpc>
                <a:spcPts val="1600"/>
              </a:lnSpc>
              <a:spcBef>
                <a:spcPts val="0"/>
              </a:spcBef>
              <a:spcAft>
                <a:spcPts val="0"/>
              </a:spcAft>
              <a:buClrTx/>
              <a:buSzTx/>
              <a:buFontTx/>
              <a:buNone/>
              <a:tabLst/>
              <a:defRPr/>
            </a:pPr>
            <a:endPar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defTabSz="914126" rtl="0" eaLnBrk="1" fontAlgn="auto" latinLnBrk="0" hangingPunct="1">
              <a:lnSpc>
                <a:spcPts val="1600"/>
              </a:lnSpc>
              <a:spcBef>
                <a:spcPts val="0"/>
              </a:spcBef>
              <a:spcAft>
                <a:spcPts val="0"/>
              </a:spcAft>
              <a:buClrTx/>
              <a:buSzTx/>
              <a:buFontTx/>
              <a:buNone/>
              <a:tabLst/>
              <a:defRPr/>
            </a:pPr>
            <a:r>
              <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Inquérito de Monitorização Pedagógica Final</a:t>
            </a:r>
          </a:p>
          <a:p>
            <a:pPr marL="0" marR="0" lvl="0" indent="0" defTabSz="914126" rtl="0" eaLnBrk="1" fontAlgn="auto" latinLnBrk="0" hangingPunct="1">
              <a:lnSpc>
                <a:spcPts val="1600"/>
              </a:lnSpc>
              <a:spcBef>
                <a:spcPts val="0"/>
              </a:spcBef>
              <a:spcAft>
                <a:spcPts val="0"/>
              </a:spcAft>
              <a:buClrTx/>
              <a:buSzTx/>
              <a:buFontTx/>
              <a:buNone/>
              <a:tabLst/>
              <a:defRPr/>
            </a:pPr>
            <a:endPar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defTabSz="914126" rtl="0" eaLnBrk="1" fontAlgn="auto" latinLnBrk="0" hangingPunct="1">
              <a:lnSpc>
                <a:spcPts val="16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Objetivos:</a:t>
            </a:r>
          </a:p>
          <a:p>
            <a:pPr marL="0" marR="0" lvl="0" indent="0" defTabSz="914126" rtl="0" eaLnBrk="1" fontAlgn="auto" latinLnBrk="0" hangingPunct="1">
              <a:lnSpc>
                <a:spcPts val="1600"/>
              </a:lnSpc>
              <a:spcBef>
                <a:spcPts val="0"/>
              </a:spcBef>
              <a:spcAft>
                <a:spcPts val="0"/>
              </a:spcAft>
              <a:buClrTx/>
              <a:buSzTx/>
              <a:buFontTx/>
              <a:buNone/>
              <a:tabLst/>
              <a:defRPr/>
            </a:pPr>
            <a:endPar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defTabSz="914126" rtl="0" eaLnBrk="1" fontAlgn="auto" latinLnBrk="0" hangingPunct="1">
              <a:lnSpc>
                <a:spcPts val="1600"/>
              </a:lnSpc>
              <a:spcBef>
                <a:spcPts val="0"/>
              </a:spcBef>
              <a:spcAft>
                <a:spcPts val="0"/>
              </a:spcAft>
              <a:buClrTx/>
              <a:buSzTx/>
              <a:buFontTx/>
              <a:buNone/>
              <a:tabLst/>
              <a:defRPr/>
            </a:pPr>
            <a:r>
              <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Identificar boas práticas pedagógicas e os docentes que se    destacam pela sua excelência</a:t>
            </a:r>
          </a:p>
          <a:p>
            <a:pPr marL="0" marR="0" lvl="0" indent="0" defTabSz="914126" rtl="0" eaLnBrk="1" fontAlgn="auto" latinLnBrk="0" hangingPunct="1">
              <a:lnSpc>
                <a:spcPts val="1600"/>
              </a:lnSpc>
              <a:spcBef>
                <a:spcPts val="0"/>
              </a:spcBef>
              <a:spcAft>
                <a:spcPts val="0"/>
              </a:spcAft>
              <a:buClrTx/>
              <a:buSzTx/>
              <a:buFontTx/>
              <a:buNone/>
              <a:tabLst/>
              <a:defRPr/>
            </a:pPr>
            <a:endPar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defTabSz="914126" rtl="0" eaLnBrk="1" fontAlgn="auto" latinLnBrk="0" hangingPunct="1">
              <a:lnSpc>
                <a:spcPts val="1600"/>
              </a:lnSpc>
              <a:spcBef>
                <a:spcPts val="0"/>
              </a:spcBef>
              <a:spcAft>
                <a:spcPts val="0"/>
              </a:spcAft>
              <a:buClrTx/>
              <a:buSzTx/>
              <a:buFontTx/>
              <a:buNone/>
              <a:tabLst/>
              <a:defRPr/>
            </a:pPr>
            <a:r>
              <a:rPr kumimoji="0" lang="pt-BR"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Identificar casos em que é necessária uma intervenção com vista à melhoria</a:t>
            </a:r>
          </a:p>
          <a:p>
            <a:pPr marL="0" marR="0" lvl="0" indent="0" algn="l" defTabSz="914126" rtl="0" eaLnBrk="1" fontAlgn="auto" latinLnBrk="0" hangingPunct="1">
              <a:lnSpc>
                <a:spcPts val="1600"/>
              </a:lnSpc>
              <a:spcBef>
                <a:spcPts val="0"/>
              </a:spcBef>
              <a:spcAft>
                <a:spcPts val="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p:txBody>
      </p:sp>
      <p:grpSp>
        <p:nvGrpSpPr>
          <p:cNvPr id="24" name="Group 23">
            <a:extLst>
              <a:ext uri="{FF2B5EF4-FFF2-40B4-BE49-F238E27FC236}">
                <a16:creationId xmlns:a16="http://schemas.microsoft.com/office/drawing/2014/main" id="{5E2FEF99-CF8F-8316-1F3F-2E52FAED5D6E}"/>
              </a:ext>
            </a:extLst>
          </p:cNvPr>
          <p:cNvGrpSpPr/>
          <p:nvPr/>
        </p:nvGrpSpPr>
        <p:grpSpPr>
          <a:xfrm>
            <a:off x="725843" y="1445350"/>
            <a:ext cx="207132" cy="219870"/>
            <a:chOff x="4205287" y="1423987"/>
            <a:chExt cx="3777995" cy="4010310"/>
          </a:xfrm>
          <a:solidFill>
            <a:srgbClr val="0D28C2"/>
          </a:solidFill>
        </p:grpSpPr>
        <p:sp>
          <p:nvSpPr>
            <p:cNvPr id="25" name="Freeform: Shape 24">
              <a:extLst>
                <a:ext uri="{FF2B5EF4-FFF2-40B4-BE49-F238E27FC236}">
                  <a16:creationId xmlns:a16="http://schemas.microsoft.com/office/drawing/2014/main" id="{8DBAD0D2-1D12-BE87-9D42-C32DE1436DA9}"/>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19D68DB9-CFB8-2447-B6C4-610377732CE8}"/>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2F3C8CD7-F16F-91F8-13D1-6B1BBCA722F3}"/>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8" name="CaixaDeTexto 14">
            <a:extLst>
              <a:ext uri="{FF2B5EF4-FFF2-40B4-BE49-F238E27FC236}">
                <a16:creationId xmlns:a16="http://schemas.microsoft.com/office/drawing/2014/main" id="{8A63A620-CF3B-490E-AC8B-802BEAA709CF}"/>
              </a:ext>
            </a:extLst>
          </p:cNvPr>
          <p:cNvSpPr txBox="1"/>
          <p:nvPr/>
        </p:nvSpPr>
        <p:spPr>
          <a:xfrm>
            <a:off x="1070879" y="1202476"/>
            <a:ext cx="2568714" cy="1034129"/>
          </a:xfrm>
          <a:prstGeom prst="rect">
            <a:avLst/>
          </a:prstGeom>
          <a:noFill/>
        </p:spPr>
        <p:txBody>
          <a:bodyPr wrap="square" rtlCol="0" anchor="ctr">
            <a:spAutoFit/>
          </a:bodyPr>
          <a:lstStyle/>
          <a:p>
            <a:pPr marL="0" marR="0" lvl="0" indent="0" algn="l" defTabSz="509351" rtl="0" eaLnBrk="1" fontAlgn="auto" latinLnBrk="0" hangingPunct="1">
              <a:lnSpc>
                <a:spcPct val="85000"/>
              </a:lnSpc>
              <a:spcBef>
                <a:spcPts val="0"/>
              </a:spcBef>
              <a:spcAft>
                <a:spcPts val="0"/>
              </a:spcAft>
              <a:buClrTx/>
              <a:buSzTx/>
              <a:buFontTx/>
              <a:buNone/>
              <a:tabLst/>
              <a:defRPr/>
            </a:pPr>
            <a:r>
              <a:rPr kumimoji="0" lang="pt-BR" sz="18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Monitorização pedagógica das unidades curriculares</a:t>
            </a:r>
          </a:p>
          <a:p>
            <a:pPr marL="0" marR="0" lvl="0" indent="0" algn="l" defTabSz="509351" rtl="0" eaLnBrk="1" fontAlgn="auto" latinLnBrk="0" hangingPunct="1">
              <a:lnSpc>
                <a:spcPct val="85000"/>
              </a:lnSpc>
              <a:spcBef>
                <a:spcPts val="0"/>
              </a:spcBef>
              <a:spcAft>
                <a:spcPts val="0"/>
              </a:spcAft>
              <a:buClrTx/>
              <a:buSzTx/>
              <a:buFontTx/>
              <a:buNone/>
              <a:tabLst/>
              <a:defRPr/>
            </a:pPr>
            <a:endParaRPr kumimoji="0" lang="pt-BR" sz="18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grpSp>
        <p:nvGrpSpPr>
          <p:cNvPr id="29" name="Group 28">
            <a:extLst>
              <a:ext uri="{FF2B5EF4-FFF2-40B4-BE49-F238E27FC236}">
                <a16:creationId xmlns:a16="http://schemas.microsoft.com/office/drawing/2014/main" id="{39B2CCD9-BC0A-D1BD-4FFA-504BC55C82B8}"/>
              </a:ext>
            </a:extLst>
          </p:cNvPr>
          <p:cNvGrpSpPr/>
          <p:nvPr/>
        </p:nvGrpSpPr>
        <p:grpSpPr>
          <a:xfrm>
            <a:off x="4484984" y="1448462"/>
            <a:ext cx="207132" cy="219870"/>
            <a:chOff x="4205287" y="1423987"/>
            <a:chExt cx="3777995" cy="4010310"/>
          </a:xfrm>
          <a:solidFill>
            <a:srgbClr val="0D28C2"/>
          </a:solidFill>
        </p:grpSpPr>
        <p:sp>
          <p:nvSpPr>
            <p:cNvPr id="30" name="Freeform: Shape 29">
              <a:extLst>
                <a:ext uri="{FF2B5EF4-FFF2-40B4-BE49-F238E27FC236}">
                  <a16:creationId xmlns:a16="http://schemas.microsoft.com/office/drawing/2014/main" id="{B4EAA4EB-9F8C-FE6B-2C15-6879EF9BE9E2}"/>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0F063D9E-AF53-101B-A630-4FEAA157ABBA}"/>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93DB55D0-E8E6-53CA-2149-221082E5B8C2}"/>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3" name="CaixaDeTexto 14">
            <a:extLst>
              <a:ext uri="{FF2B5EF4-FFF2-40B4-BE49-F238E27FC236}">
                <a16:creationId xmlns:a16="http://schemas.microsoft.com/office/drawing/2014/main" id="{715D60FB-ECEA-658A-BA1C-9EF0C7EFF56E}"/>
              </a:ext>
            </a:extLst>
          </p:cNvPr>
          <p:cNvSpPr txBox="1"/>
          <p:nvPr/>
        </p:nvSpPr>
        <p:spPr>
          <a:xfrm>
            <a:off x="4749345" y="1407966"/>
            <a:ext cx="1950982" cy="327782"/>
          </a:xfrm>
          <a:prstGeom prst="rect">
            <a:avLst/>
          </a:prstGeom>
          <a:noFill/>
        </p:spPr>
        <p:txBody>
          <a:bodyPr wrap="square" rtlCol="0" anchor="ctr">
            <a:spAutoFit/>
          </a:bodyPr>
          <a:lstStyle/>
          <a:p>
            <a:pPr marL="0" marR="0" lvl="0" indent="0" algn="l" defTabSz="509351" rtl="0" eaLnBrk="1" fontAlgn="auto" latinLnBrk="0" hangingPunct="1">
              <a:lnSpc>
                <a:spcPct val="85000"/>
              </a:lnSpc>
              <a:spcBef>
                <a:spcPts val="0"/>
              </a:spcBef>
              <a:spcAft>
                <a:spcPts val="0"/>
              </a:spcAft>
              <a:buClrTx/>
              <a:buSzTx/>
              <a:buFontTx/>
              <a:buNone/>
              <a:tabLst/>
              <a:defRPr/>
            </a:pPr>
            <a:r>
              <a:rPr kumimoji="0" lang="pt-BR" sz="18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Articulação</a:t>
            </a:r>
          </a:p>
        </p:txBody>
      </p:sp>
      <p:grpSp>
        <p:nvGrpSpPr>
          <p:cNvPr id="34" name="Group 33">
            <a:extLst>
              <a:ext uri="{FF2B5EF4-FFF2-40B4-BE49-F238E27FC236}">
                <a16:creationId xmlns:a16="http://schemas.microsoft.com/office/drawing/2014/main" id="{E8266CF9-E952-0BE5-A67E-00B68B4CCEBA}"/>
              </a:ext>
            </a:extLst>
          </p:cNvPr>
          <p:cNvGrpSpPr/>
          <p:nvPr/>
        </p:nvGrpSpPr>
        <p:grpSpPr>
          <a:xfrm>
            <a:off x="8201715" y="1495689"/>
            <a:ext cx="207132" cy="219870"/>
            <a:chOff x="4205287" y="1423987"/>
            <a:chExt cx="3777995" cy="4010310"/>
          </a:xfrm>
          <a:solidFill>
            <a:srgbClr val="0D28C2"/>
          </a:solidFill>
        </p:grpSpPr>
        <p:sp>
          <p:nvSpPr>
            <p:cNvPr id="35" name="Freeform: Shape 34">
              <a:extLst>
                <a:ext uri="{FF2B5EF4-FFF2-40B4-BE49-F238E27FC236}">
                  <a16:creationId xmlns:a16="http://schemas.microsoft.com/office/drawing/2014/main" id="{2EA64D13-3F35-1D63-9D9B-E1F6C5FD2DB3}"/>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DBD353A7-7DF4-A21E-FBAA-9A7D331E19F3}"/>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A43C622A-8258-F300-1182-FC7D4AAF653D}"/>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8" name="CaixaDeTexto 14">
            <a:extLst>
              <a:ext uri="{FF2B5EF4-FFF2-40B4-BE49-F238E27FC236}">
                <a16:creationId xmlns:a16="http://schemas.microsoft.com/office/drawing/2014/main" id="{3979EF13-933B-DD87-F57D-39EC8751BB8D}"/>
              </a:ext>
            </a:extLst>
          </p:cNvPr>
          <p:cNvSpPr txBox="1"/>
          <p:nvPr/>
        </p:nvSpPr>
        <p:spPr>
          <a:xfrm>
            <a:off x="8432345" y="1392965"/>
            <a:ext cx="2340825" cy="563231"/>
          </a:xfrm>
          <a:prstGeom prst="rect">
            <a:avLst/>
          </a:prstGeom>
          <a:noFill/>
        </p:spPr>
        <p:txBody>
          <a:bodyPr wrap="square" rtlCol="0" anchor="ctr">
            <a:spAutoFit/>
          </a:bodyPr>
          <a:lstStyle/>
          <a:p>
            <a:pPr marL="0" marR="0" lvl="0" indent="0" algn="l" defTabSz="509351" rtl="0" eaLnBrk="1" fontAlgn="auto" latinLnBrk="0" hangingPunct="1">
              <a:lnSpc>
                <a:spcPct val="85000"/>
              </a:lnSpc>
              <a:spcBef>
                <a:spcPts val="0"/>
              </a:spcBef>
              <a:spcAft>
                <a:spcPts val="0"/>
              </a:spcAft>
              <a:buClrTx/>
              <a:buSzTx/>
              <a:buFontTx/>
              <a:buNone/>
              <a:tabLst/>
              <a:defRPr/>
            </a:pPr>
            <a:r>
              <a:rPr kumimoji="0" lang="pt-BR" sz="18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Prémios e Bolsas de Mérito</a:t>
            </a:r>
          </a:p>
        </p:txBody>
      </p:sp>
      <p:sp>
        <p:nvSpPr>
          <p:cNvPr id="12" name="CaixaDeTexto 14">
            <a:extLst>
              <a:ext uri="{FF2B5EF4-FFF2-40B4-BE49-F238E27FC236}">
                <a16:creationId xmlns:a16="http://schemas.microsoft.com/office/drawing/2014/main" id="{DFB3F4EB-5F69-689C-7852-F968E3389F71}"/>
              </a:ext>
            </a:extLst>
          </p:cNvPr>
          <p:cNvSpPr txBox="1"/>
          <p:nvPr/>
        </p:nvSpPr>
        <p:spPr>
          <a:xfrm>
            <a:off x="10054484" y="114834"/>
            <a:ext cx="1932730" cy="1323439"/>
          </a:xfrm>
          <a:prstGeom prst="rect">
            <a:avLst/>
          </a:prstGeom>
          <a:noFill/>
        </p:spPr>
        <p:txBody>
          <a:bodyPr wrap="square" rtlCol="0" anchor="b">
            <a:spAutoFit/>
          </a:bodyPr>
          <a:lstStyle/>
          <a:p>
            <a:pPr marL="0" marR="0" lvl="0" indent="0" algn="ctr" defTabSz="509351" rtl="0" eaLnBrk="1" fontAlgn="auto" latinLnBrk="0" hangingPunct="1">
              <a:lnSpc>
                <a:spcPct val="100000"/>
              </a:lnSpc>
              <a:spcBef>
                <a:spcPts val="0"/>
              </a:spcBef>
              <a:spcAft>
                <a:spcPts val="0"/>
              </a:spcAft>
              <a:buClrTx/>
              <a:buSzTx/>
              <a:buFontTx/>
              <a:buNone/>
              <a:tabLst/>
              <a:defRPr/>
            </a:pPr>
            <a:r>
              <a:rPr lang="pt-BR" sz="8000" b="1" dirty="0">
                <a:solidFill>
                  <a:srgbClr val="0D28C2"/>
                </a:solidFill>
                <a:latin typeface="Century Gothic" panose="020F0302020204030204"/>
                <a:ea typeface="Verdana" panose="020B0604030504040204" pitchFamily="34" charset="0"/>
                <a:cs typeface="Arial" panose="020B0604020202020204" pitchFamily="34" charset="0"/>
              </a:rPr>
              <a:t>1.1</a:t>
            </a:r>
            <a:endParaRPr kumimoji="0" lang="pt-BR" sz="80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01815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Rectangle 126">
            <a:extLst>
              <a:ext uri="{FF2B5EF4-FFF2-40B4-BE49-F238E27FC236}">
                <a16:creationId xmlns:a16="http://schemas.microsoft.com/office/drawing/2014/main" id="{8D01CE0F-9157-9CF7-6248-2969C6F151C2}"/>
              </a:ext>
            </a:extLst>
          </p:cNvPr>
          <p:cNvSpPr/>
          <p:nvPr/>
        </p:nvSpPr>
        <p:spPr>
          <a:xfrm>
            <a:off x="1" y="0"/>
            <a:ext cx="502920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7FE776B7-4B45-F175-D615-ED3C80E15900}"/>
              </a:ext>
            </a:extLst>
          </p:cNvPr>
          <p:cNvPicPr>
            <a:picLocks noChangeAspect="1"/>
          </p:cNvPicPr>
          <p:nvPr/>
        </p:nvPicPr>
        <p:blipFill rotWithShape="1">
          <a:blip r:embed="rId3">
            <a:alphaModFix amt="50000"/>
          </a:blip>
          <a:srcRect l="23385" t="8054" b="8054"/>
          <a:stretch/>
        </p:blipFill>
        <p:spPr>
          <a:xfrm>
            <a:off x="-1" y="0"/>
            <a:ext cx="4493745" cy="6858000"/>
          </a:xfrm>
          <a:prstGeom prst="rect">
            <a:avLst/>
          </a:prstGeom>
        </p:spPr>
      </p:pic>
      <p:grpSp>
        <p:nvGrpSpPr>
          <p:cNvPr id="195" name="Group 194">
            <a:extLst>
              <a:ext uri="{FF2B5EF4-FFF2-40B4-BE49-F238E27FC236}">
                <a16:creationId xmlns:a16="http://schemas.microsoft.com/office/drawing/2014/main" id="{E1DCCB0B-ECD4-9E9B-E8EE-10FEC9DFB274}"/>
              </a:ext>
            </a:extLst>
          </p:cNvPr>
          <p:cNvGrpSpPr/>
          <p:nvPr/>
        </p:nvGrpSpPr>
        <p:grpSpPr>
          <a:xfrm>
            <a:off x="341627" y="3221825"/>
            <a:ext cx="390347" cy="414350"/>
            <a:chOff x="4205287" y="1423987"/>
            <a:chExt cx="3777995" cy="4010310"/>
          </a:xfrm>
          <a:solidFill>
            <a:schemeClr val="bg1"/>
          </a:solidFill>
        </p:grpSpPr>
        <p:sp>
          <p:nvSpPr>
            <p:cNvPr id="196" name="Freeform: Shape 195">
              <a:extLst>
                <a:ext uri="{FF2B5EF4-FFF2-40B4-BE49-F238E27FC236}">
                  <a16:creationId xmlns:a16="http://schemas.microsoft.com/office/drawing/2014/main" id="{01AFFD59-D855-9A67-2338-E39381CCB622}"/>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7" name="Freeform: Shape 196">
              <a:extLst>
                <a:ext uri="{FF2B5EF4-FFF2-40B4-BE49-F238E27FC236}">
                  <a16:creationId xmlns:a16="http://schemas.microsoft.com/office/drawing/2014/main" id="{DE9A7C31-A749-110E-2992-3007C6F42523}"/>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8" name="Freeform: Shape 197">
              <a:extLst>
                <a:ext uri="{FF2B5EF4-FFF2-40B4-BE49-F238E27FC236}">
                  <a16:creationId xmlns:a16="http://schemas.microsoft.com/office/drawing/2014/main" id="{C4FFE8A1-3DE4-E51B-6962-A62297F7132F}"/>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cxnSp>
        <p:nvCxnSpPr>
          <p:cNvPr id="199" name="Straight Connector 198">
            <a:extLst>
              <a:ext uri="{FF2B5EF4-FFF2-40B4-BE49-F238E27FC236}">
                <a16:creationId xmlns:a16="http://schemas.microsoft.com/office/drawing/2014/main" id="{C40FDD9F-D588-0E99-C0C7-B07D5B9F2D04}"/>
              </a:ext>
            </a:extLst>
          </p:cNvPr>
          <p:cNvCxnSpPr>
            <a:cxnSpLocks/>
          </p:cNvCxnSpPr>
          <p:nvPr/>
        </p:nvCxnSpPr>
        <p:spPr>
          <a:xfrm flipV="1">
            <a:off x="590566" y="736242"/>
            <a:ext cx="0" cy="2155962"/>
          </a:xfrm>
          <a:prstGeom prst="line">
            <a:avLst/>
          </a:pr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212" name="Rectangle 211">
            <a:extLst>
              <a:ext uri="{FF2B5EF4-FFF2-40B4-BE49-F238E27FC236}">
                <a16:creationId xmlns:a16="http://schemas.microsoft.com/office/drawing/2014/main" id="{BF303B89-0981-DEED-081B-4518B4DE4095}"/>
              </a:ext>
            </a:extLst>
          </p:cNvPr>
          <p:cNvSpPr/>
          <p:nvPr/>
        </p:nvSpPr>
        <p:spPr>
          <a:xfrm>
            <a:off x="11903217" y="0"/>
            <a:ext cx="288783" cy="16256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24" name="Straight Connector 223">
            <a:extLst>
              <a:ext uri="{FF2B5EF4-FFF2-40B4-BE49-F238E27FC236}">
                <a16:creationId xmlns:a16="http://schemas.microsoft.com/office/drawing/2014/main" id="{462500B9-C687-E664-94BE-027ABFDAFA16}"/>
              </a:ext>
            </a:extLst>
          </p:cNvPr>
          <p:cNvCxnSpPr>
            <a:cxnSpLocks/>
          </p:cNvCxnSpPr>
          <p:nvPr/>
        </p:nvCxnSpPr>
        <p:spPr>
          <a:xfrm flipV="1">
            <a:off x="590566" y="3965795"/>
            <a:ext cx="0" cy="2155962"/>
          </a:xfrm>
          <a:prstGeom prst="line">
            <a:avLst/>
          </a:prstGeom>
          <a:solidFill>
            <a:schemeClr val="bg1"/>
          </a:solid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261" name="CaixaDeTexto 14">
            <a:extLst>
              <a:ext uri="{FF2B5EF4-FFF2-40B4-BE49-F238E27FC236}">
                <a16:creationId xmlns:a16="http://schemas.microsoft.com/office/drawing/2014/main" id="{2EB4C9C0-A216-14EC-D6A1-722C555ECC07}"/>
              </a:ext>
            </a:extLst>
          </p:cNvPr>
          <p:cNvSpPr txBox="1"/>
          <p:nvPr/>
        </p:nvSpPr>
        <p:spPr>
          <a:xfrm>
            <a:off x="5394962" y="677516"/>
            <a:ext cx="6142496" cy="461665"/>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PT"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Promoção da integridade académica</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pic>
        <p:nvPicPr>
          <p:cNvPr id="263" name="Picture 262">
            <a:extLst>
              <a:ext uri="{FF2B5EF4-FFF2-40B4-BE49-F238E27FC236}">
                <a16:creationId xmlns:a16="http://schemas.microsoft.com/office/drawing/2014/main" id="{7B2CA6EC-970B-E47C-1C45-8D8FE6684C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
        <p:nvSpPr>
          <p:cNvPr id="264" name="TextBox 263">
            <a:extLst>
              <a:ext uri="{FF2B5EF4-FFF2-40B4-BE49-F238E27FC236}">
                <a16:creationId xmlns:a16="http://schemas.microsoft.com/office/drawing/2014/main" id="{48D25068-EE40-A5CF-88DB-2C53CF0BF797}"/>
              </a:ext>
            </a:extLst>
          </p:cNvPr>
          <p:cNvSpPr txBox="1"/>
          <p:nvPr/>
        </p:nvSpPr>
        <p:spPr>
          <a:xfrm>
            <a:off x="7137568" y="1905000"/>
            <a:ext cx="4463866" cy="963286"/>
          </a:xfrm>
          <a:prstGeom prst="rect">
            <a:avLst/>
          </a:prstGeom>
          <a:noFill/>
        </p:spPr>
        <p:txBody>
          <a:bodyPr wrap="square" anchor="ctr">
            <a:noAutofit/>
          </a:bodyPr>
          <a:lstStyle/>
          <a:p>
            <a:pPr marL="0" marR="0" lvl="0" indent="0" algn="l" defTabSz="914400" rtl="0" eaLnBrk="1" fontAlgn="auto" latinLnBrk="0" hangingPunct="1">
              <a:lnSpc>
                <a:spcPts val="18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a:lnSpc>
                <a:spcPts val="1800"/>
              </a:lnSpc>
              <a:defRPr/>
            </a:pPr>
            <a:r>
              <a:rPr kumimoji="0" lang="pt-BR" sz="20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A Qualidade do Ensino e Sucesso Escolar não existem dissociados de elevados padrões éticos de comportamento. </a:t>
            </a:r>
          </a:p>
          <a:p>
            <a:pPr marL="0" marR="0" lvl="0" indent="0" algn="l" defTabSz="914400" rtl="0" eaLnBrk="1" fontAlgn="auto" latinLnBrk="0" hangingPunct="1">
              <a:lnSpc>
                <a:spcPts val="18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265" name="TextBox 264">
            <a:extLst>
              <a:ext uri="{FF2B5EF4-FFF2-40B4-BE49-F238E27FC236}">
                <a16:creationId xmlns:a16="http://schemas.microsoft.com/office/drawing/2014/main" id="{81584795-F528-3383-6535-53ACC6D795C5}"/>
              </a:ext>
            </a:extLst>
          </p:cNvPr>
          <p:cNvSpPr txBox="1"/>
          <p:nvPr/>
        </p:nvSpPr>
        <p:spPr>
          <a:xfrm>
            <a:off x="7137568" y="3125485"/>
            <a:ext cx="4463866" cy="1193784"/>
          </a:xfrm>
          <a:prstGeom prst="rect">
            <a:avLst/>
          </a:prstGeom>
          <a:noFill/>
        </p:spPr>
        <p:txBody>
          <a:bodyPr wrap="square" anchor="ctr">
            <a:no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A promoção da integridade académica é uma das forças motrizes orientadoras da ação deste Conselho Pedagógico.</a:t>
            </a:r>
          </a:p>
        </p:txBody>
      </p:sp>
      <p:sp>
        <p:nvSpPr>
          <p:cNvPr id="266" name="TextBox 265">
            <a:extLst>
              <a:ext uri="{FF2B5EF4-FFF2-40B4-BE49-F238E27FC236}">
                <a16:creationId xmlns:a16="http://schemas.microsoft.com/office/drawing/2014/main" id="{9C64AD7B-DC08-0D61-91C7-50DF3CC20543}"/>
              </a:ext>
            </a:extLst>
          </p:cNvPr>
          <p:cNvSpPr txBox="1"/>
          <p:nvPr/>
        </p:nvSpPr>
        <p:spPr>
          <a:xfrm>
            <a:off x="7111650" y="4576467"/>
            <a:ext cx="4425808" cy="1402583"/>
          </a:xfrm>
          <a:prstGeom prst="rect">
            <a:avLst/>
          </a:prstGeom>
          <a:noFill/>
        </p:spPr>
        <p:txBody>
          <a:bodyPr wrap="square" anchor="ctr">
            <a:no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Documentos relevantes:</a:t>
            </a:r>
          </a:p>
          <a:p>
            <a:pPr marL="0" marR="0" lvl="0" indent="0" algn="l" defTabSz="914400" rtl="0" eaLnBrk="1" fontAlgn="auto" latinLnBrk="0" hangingPunct="1">
              <a:lnSpc>
                <a:spcPts val="1800"/>
              </a:lnSpc>
              <a:spcBef>
                <a:spcPts val="0"/>
              </a:spcBef>
              <a:spcAft>
                <a:spcPts val="0"/>
              </a:spcAft>
              <a:buClrTx/>
              <a:buSzTx/>
              <a:buFontTx/>
              <a:buNone/>
              <a:tabLst/>
              <a:defRPr/>
            </a:pPr>
            <a:endParaRPr kumimoji="0" lang="pt-BR" sz="20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algn="l" defTabSz="914400" rtl="0" eaLnBrk="1" fontAlgn="auto" latinLnBrk="0" hangingPunct="1">
              <a:lnSpc>
                <a:spcPts val="18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Código de Conduta Académica</a:t>
            </a:r>
          </a:p>
          <a:p>
            <a:pPr marL="0" marR="0" lvl="0" indent="0" algn="l" defTabSz="914400" rtl="0" eaLnBrk="1" fontAlgn="auto" latinLnBrk="0" hangingPunct="1">
              <a:lnSpc>
                <a:spcPts val="1800"/>
              </a:lnSpc>
              <a:spcBef>
                <a:spcPts val="0"/>
              </a:spcBef>
              <a:spcAft>
                <a:spcPts val="0"/>
              </a:spcAft>
              <a:buClrTx/>
              <a:buSzTx/>
              <a:buFontTx/>
              <a:buNone/>
              <a:tabLst/>
              <a:defRPr/>
            </a:pPr>
            <a:endParaRPr kumimoji="0" lang="pt-BR" sz="20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a:p>
            <a:pPr marL="0" marR="0" lvl="0" indent="0" algn="l" defTabSz="914400" rtl="0" eaLnBrk="1" fontAlgn="auto" latinLnBrk="0" hangingPunct="1">
              <a:lnSpc>
                <a:spcPts val="18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rPr>
              <a:t>Regulamento Disciplinar de Discentes</a:t>
            </a:r>
          </a:p>
        </p:txBody>
      </p:sp>
      <p:pic>
        <p:nvPicPr>
          <p:cNvPr id="4" name="Imagem 3" descr="Uma imagem com desenho, desenhos de criança, quadro, esboço&#10;&#10;Descrição gerada automaticamente">
            <a:extLst>
              <a:ext uri="{FF2B5EF4-FFF2-40B4-BE49-F238E27FC236}">
                <a16:creationId xmlns:a16="http://schemas.microsoft.com/office/drawing/2014/main" id="{644A9391-814C-2AE7-428D-0057997A44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6334" y="1464709"/>
            <a:ext cx="5258983" cy="4154282"/>
          </a:xfrm>
          <a:prstGeom prst="rect">
            <a:avLst/>
          </a:prstGeom>
        </p:spPr>
      </p:pic>
      <p:sp>
        <p:nvSpPr>
          <p:cNvPr id="8" name="CaixaDeTexto 14">
            <a:extLst>
              <a:ext uri="{FF2B5EF4-FFF2-40B4-BE49-F238E27FC236}">
                <a16:creationId xmlns:a16="http://schemas.microsoft.com/office/drawing/2014/main" id="{2184AE0D-780B-6D0E-492E-33365FD13BC9}"/>
              </a:ext>
            </a:extLst>
          </p:cNvPr>
          <p:cNvSpPr txBox="1"/>
          <p:nvPr/>
        </p:nvSpPr>
        <p:spPr>
          <a:xfrm>
            <a:off x="770861" y="115723"/>
            <a:ext cx="1987737" cy="1323439"/>
          </a:xfrm>
          <a:prstGeom prst="rect">
            <a:avLst/>
          </a:prstGeom>
          <a:noFill/>
        </p:spPr>
        <p:txBody>
          <a:bodyPr wrap="square" rtlCol="0" anchor="b">
            <a:spAutoFit/>
          </a:bodyPr>
          <a:lstStyle/>
          <a:p>
            <a:pPr marL="0" marR="0" lvl="0" indent="0" algn="ctr" defTabSz="509351" rtl="0" eaLnBrk="1" fontAlgn="auto" latinLnBrk="0" hangingPunct="1">
              <a:lnSpc>
                <a:spcPct val="100000"/>
              </a:lnSpc>
              <a:spcBef>
                <a:spcPts val="0"/>
              </a:spcBef>
              <a:spcAft>
                <a:spcPts val="0"/>
              </a:spcAft>
              <a:buClrTx/>
              <a:buSzTx/>
              <a:buFontTx/>
              <a:buNone/>
              <a:tabLst/>
              <a:defRPr/>
            </a:pPr>
            <a:r>
              <a:rPr kumimoji="0" lang="pt-BR" sz="8000" b="1" i="0" u="none" strike="noStrike" kern="1200" cap="none" spc="0" normalizeH="0" baseline="0" noProof="0" dirty="0">
                <a:ln>
                  <a:noFill/>
                </a:ln>
                <a:solidFill>
                  <a:schemeClr val="bg1"/>
                </a:solidFill>
                <a:effectLst/>
                <a:uLnTx/>
                <a:uFillTx/>
                <a:latin typeface="Century Gothic" panose="020F0302020204030204"/>
                <a:ea typeface="Verdana" panose="020B0604030504040204" pitchFamily="34" charset="0"/>
                <a:cs typeface="Arial" panose="020B0604020202020204" pitchFamily="34" charset="0"/>
              </a:rPr>
              <a:t>1.2</a:t>
            </a:r>
          </a:p>
        </p:txBody>
      </p:sp>
    </p:spTree>
    <p:extLst>
      <p:ext uri="{BB962C8B-B14F-4D97-AF65-F5344CB8AC3E}">
        <p14:creationId xmlns:p14="http://schemas.microsoft.com/office/powerpoint/2010/main" val="1013179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m 13" descr="Mulheres no bloco de cor">
            <a:extLst>
              <a:ext uri="{FF2B5EF4-FFF2-40B4-BE49-F238E27FC236}">
                <a16:creationId xmlns:a16="http://schemas.microsoft.com/office/drawing/2014/main" id="{7249EC3D-AA95-70C3-F54B-86A033189B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86660" y="3851963"/>
            <a:ext cx="3862949" cy="2575299"/>
          </a:xfrm>
          <a:prstGeom prst="rect">
            <a:avLst/>
          </a:prstGeom>
        </p:spPr>
      </p:pic>
      <p:sp>
        <p:nvSpPr>
          <p:cNvPr id="49" name="Rectangle 48">
            <a:extLst>
              <a:ext uri="{FF2B5EF4-FFF2-40B4-BE49-F238E27FC236}">
                <a16:creationId xmlns:a16="http://schemas.microsoft.com/office/drawing/2014/main" id="{325B00E6-CFC9-A0D4-2120-256DC26EFEA2}"/>
              </a:ext>
            </a:extLst>
          </p:cNvPr>
          <p:cNvSpPr/>
          <p:nvPr/>
        </p:nvSpPr>
        <p:spPr>
          <a:xfrm>
            <a:off x="11338560" y="0"/>
            <a:ext cx="85344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628FC-79B5-AA45-410A-43D4FF8E8C43}"/>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54CB9094-282B-EF06-A4CF-DFB531D9A901}"/>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D8193AE2-16AB-6864-4223-147B2E72D59B}"/>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5AE763EC-8BC2-67B8-1C6A-823E6D16F7CB}"/>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90AB0208-1BED-1600-CBF6-47E9FCD0E96C}"/>
              </a:ext>
            </a:extLst>
          </p:cNvPr>
          <p:cNvSpPr txBox="1"/>
          <p:nvPr/>
        </p:nvSpPr>
        <p:spPr>
          <a:xfrm>
            <a:off x="1029502" y="282201"/>
            <a:ext cx="9028898" cy="461665"/>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PT"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Apoio aos estudantes na diversidade</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07C05F5-1E2E-A2EF-52FC-19F5DA99B95E}"/>
              </a:ext>
            </a:extLst>
          </p:cNvPr>
          <p:cNvSpPr txBox="1"/>
          <p:nvPr/>
        </p:nvSpPr>
        <p:spPr>
          <a:xfrm>
            <a:off x="568676" y="1077872"/>
            <a:ext cx="8743147" cy="5845255"/>
          </a:xfrm>
          <a:prstGeom prst="rect">
            <a:avLst/>
          </a:prstGeom>
          <a:noFill/>
        </p:spPr>
        <p:txBody>
          <a:bodyPr wrap="square">
            <a:spAutoFit/>
          </a:bodyPr>
          <a:lstStyle/>
          <a:p>
            <a:pPr algn="just"/>
            <a:r>
              <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A integração de estudantes com respeito pela diversidade de perfis é um dos desafios do Conselho Pedagógico</a:t>
            </a:r>
          </a:p>
          <a:p>
            <a:endPar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algn="just"/>
            <a:r>
              <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Há uma articulação estreita com diferentes serviços e órgãos, para a garantia das boas condições de acolhimento e acompanhamento dos estudantes</a:t>
            </a:r>
          </a:p>
          <a:p>
            <a:endPar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r>
              <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O Regulamento de Estudantes com Estatuto </a:t>
            </a:r>
          </a:p>
          <a:p>
            <a:r>
              <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Especial prevê diferentes estatutos e respostas à diversidade e necessidades identificadas</a:t>
            </a:r>
          </a:p>
          <a:p>
            <a:endPar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r>
              <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Existem outros documentos orientadores </a:t>
            </a:r>
          </a:p>
          <a:p>
            <a:r>
              <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com vista a um bom acolhimento dos </a:t>
            </a:r>
          </a:p>
          <a:p>
            <a:r>
              <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estudantes do </a:t>
            </a:r>
            <a:r>
              <a:rPr kumimoji="0" lang="pt-BR" sz="2400" b="0" i="0" u="none" strike="noStrike" kern="1200" cap="none" spc="0" normalizeH="0" baseline="0" noProof="0" dirty="0" err="1">
                <a:ln>
                  <a:noFill/>
                </a:ln>
                <a:solidFill>
                  <a:prstClr val="black"/>
                </a:solidFill>
                <a:effectLst/>
                <a:uLnTx/>
                <a:uFillTx/>
                <a:ea typeface="Verdana" panose="020B0604030504040204" pitchFamily="34" charset="0"/>
                <a:cs typeface="Arial" panose="020B0604020202020204" pitchFamily="34" charset="0"/>
              </a:rPr>
              <a:t>Iscte</a:t>
            </a:r>
            <a:endPar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a:lnSpc>
                <a:spcPts val="1800"/>
              </a:lnSpc>
            </a:pPr>
            <a:endParaRPr kumimoji="0" lang="pt-BR" sz="1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p:txBody>
      </p:sp>
      <p:grpSp>
        <p:nvGrpSpPr>
          <p:cNvPr id="50" name="Group 49">
            <a:extLst>
              <a:ext uri="{FF2B5EF4-FFF2-40B4-BE49-F238E27FC236}">
                <a16:creationId xmlns:a16="http://schemas.microsoft.com/office/drawing/2014/main" id="{FE865B21-5B81-7039-D913-D588760CFC5C}"/>
              </a:ext>
            </a:extLst>
          </p:cNvPr>
          <p:cNvGrpSpPr/>
          <p:nvPr/>
        </p:nvGrpSpPr>
        <p:grpSpPr>
          <a:xfrm flipH="1">
            <a:off x="10949609" y="3221825"/>
            <a:ext cx="673715" cy="414350"/>
            <a:chOff x="1462693" y="1423987"/>
            <a:chExt cx="6520589" cy="4010310"/>
          </a:xfrm>
          <a:solidFill>
            <a:srgbClr val="0D28C2"/>
          </a:solidFill>
        </p:grpSpPr>
        <p:sp>
          <p:nvSpPr>
            <p:cNvPr id="51" name="Freeform: Shape 50">
              <a:extLst>
                <a:ext uri="{FF2B5EF4-FFF2-40B4-BE49-F238E27FC236}">
                  <a16:creationId xmlns:a16="http://schemas.microsoft.com/office/drawing/2014/main" id="{02DEF47D-EF82-223D-151A-4F24429BF97C}"/>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CE900510-03B3-F0D5-CEDC-0F18F6186102}"/>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CAA6C57-B116-A5F7-5E4F-A3B7998BB561}"/>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12159916-7B07-2B9A-ABB5-404BB42F97FB}"/>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CaixaDeTexto 14">
            <a:extLst>
              <a:ext uri="{FF2B5EF4-FFF2-40B4-BE49-F238E27FC236}">
                <a16:creationId xmlns:a16="http://schemas.microsoft.com/office/drawing/2014/main" id="{D81CD912-BEFE-BD05-50B1-73B27CB2A3BB}"/>
              </a:ext>
            </a:extLst>
          </p:cNvPr>
          <p:cNvSpPr txBox="1"/>
          <p:nvPr/>
        </p:nvSpPr>
        <p:spPr>
          <a:xfrm>
            <a:off x="9175405" y="205257"/>
            <a:ext cx="1932730" cy="1323439"/>
          </a:xfrm>
          <a:prstGeom prst="rect">
            <a:avLst/>
          </a:prstGeom>
          <a:noFill/>
        </p:spPr>
        <p:txBody>
          <a:bodyPr wrap="square" rtlCol="0" anchor="b">
            <a:spAutoFit/>
          </a:bodyPr>
          <a:lstStyle/>
          <a:p>
            <a:pPr marL="0" marR="0" lvl="0" indent="0" algn="ctr" defTabSz="509351" rtl="0" eaLnBrk="1" fontAlgn="auto" latinLnBrk="0" hangingPunct="1">
              <a:lnSpc>
                <a:spcPct val="100000"/>
              </a:lnSpc>
              <a:spcBef>
                <a:spcPts val="0"/>
              </a:spcBef>
              <a:spcAft>
                <a:spcPts val="0"/>
              </a:spcAft>
              <a:buClrTx/>
              <a:buSzTx/>
              <a:buFontTx/>
              <a:buNone/>
              <a:tabLst/>
              <a:defRPr/>
            </a:pPr>
            <a:r>
              <a:rPr lang="pt-BR" sz="8000" b="1" dirty="0">
                <a:solidFill>
                  <a:srgbClr val="0D28C2"/>
                </a:solidFill>
                <a:latin typeface="Century Gothic" panose="020F0302020204030204"/>
                <a:ea typeface="Verdana" panose="020B0604030504040204" pitchFamily="34" charset="0"/>
                <a:cs typeface="Arial" panose="020B0604020202020204" pitchFamily="34" charset="0"/>
              </a:rPr>
              <a:t>1.3</a:t>
            </a:r>
            <a:endParaRPr kumimoji="0" lang="pt-BR" sz="80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1246135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82262-16E0-8405-5DCD-2C35741C385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6426E17-BCA3-9039-EEE9-E3AB2B11D638}"/>
              </a:ext>
            </a:extLst>
          </p:cNvPr>
          <p:cNvSpPr/>
          <p:nvPr/>
        </p:nvSpPr>
        <p:spPr>
          <a:xfrm>
            <a:off x="-2" y="0"/>
            <a:ext cx="12192001" cy="207264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F659708-1A06-EE4F-407E-57CB0E1079B0}"/>
              </a:ext>
            </a:extLst>
          </p:cNvPr>
          <p:cNvPicPr>
            <a:picLocks noChangeAspect="1"/>
          </p:cNvPicPr>
          <p:nvPr/>
        </p:nvPicPr>
        <p:blipFill rotWithShape="1">
          <a:blip r:embed="rId2"/>
          <a:srcRect t="31999" b="1668"/>
          <a:stretch/>
        </p:blipFill>
        <p:spPr>
          <a:xfrm>
            <a:off x="0" y="0"/>
            <a:ext cx="12192000" cy="2090607"/>
          </a:xfrm>
          <a:prstGeom prst="rect">
            <a:avLst/>
          </a:prstGeom>
        </p:spPr>
      </p:pic>
      <p:sp>
        <p:nvSpPr>
          <p:cNvPr id="83" name="Freeform: Shape 82">
            <a:extLst>
              <a:ext uri="{FF2B5EF4-FFF2-40B4-BE49-F238E27FC236}">
                <a16:creationId xmlns:a16="http://schemas.microsoft.com/office/drawing/2014/main" id="{09FC2CE5-58E6-6EDE-9192-BF283675643D}"/>
              </a:ext>
            </a:extLst>
          </p:cNvPr>
          <p:cNvSpPr/>
          <p:nvPr/>
        </p:nvSpPr>
        <p:spPr>
          <a:xfrm>
            <a:off x="7044307" y="1"/>
            <a:ext cx="3701251" cy="2090607"/>
          </a:xfrm>
          <a:custGeom>
            <a:avLst/>
            <a:gdLst>
              <a:gd name="connsiteX0" fmla="*/ 0 w 3701251"/>
              <a:gd name="connsiteY0" fmla="*/ 0 h 2090607"/>
              <a:gd name="connsiteX1" fmla="*/ 3485175 w 3701251"/>
              <a:gd name="connsiteY1" fmla="*/ 0 h 2090607"/>
              <a:gd name="connsiteX2" fmla="*/ 3550333 w 3701251"/>
              <a:gd name="connsiteY2" fmla="*/ 152549 h 2090607"/>
              <a:gd name="connsiteX3" fmla="*/ 3701251 w 3701251"/>
              <a:gd name="connsiteY3" fmla="*/ 1062393 h 2090607"/>
              <a:gd name="connsiteX4" fmla="*/ 3550333 w 3701251"/>
              <a:gd name="connsiteY4" fmla="*/ 1974756 h 2090607"/>
              <a:gd name="connsiteX5" fmla="*/ 3501169 w 3701251"/>
              <a:gd name="connsiteY5" fmla="*/ 2090607 h 2090607"/>
              <a:gd name="connsiteX6" fmla="*/ 130356 w 3701251"/>
              <a:gd name="connsiteY6" fmla="*/ 2090607 h 2090607"/>
              <a:gd name="connsiteX7" fmla="*/ 255829 w 3701251"/>
              <a:gd name="connsiteY7" fmla="*/ 2085021 h 2090607"/>
              <a:gd name="connsiteX8" fmla="*/ 1423859 w 3701251"/>
              <a:gd name="connsiteY8" fmla="*/ 1107882 h 2090607"/>
              <a:gd name="connsiteX9" fmla="*/ 97308 w 3701251"/>
              <a:gd name="connsiteY9" fmla="*/ 2844 h 209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1251" h="2090607">
                <a:moveTo>
                  <a:pt x="0" y="0"/>
                </a:moveTo>
                <a:lnTo>
                  <a:pt x="3485175" y="0"/>
                </a:lnTo>
                <a:lnTo>
                  <a:pt x="3550333" y="152549"/>
                </a:lnTo>
                <a:cubicBezTo>
                  <a:pt x="3649617" y="430640"/>
                  <a:pt x="3701251" y="734841"/>
                  <a:pt x="3701251" y="1062393"/>
                </a:cubicBezTo>
                <a:cubicBezTo>
                  <a:pt x="3701251" y="1389945"/>
                  <a:pt x="3649617" y="1695106"/>
                  <a:pt x="3550333" y="1974756"/>
                </a:cubicBezTo>
                <a:lnTo>
                  <a:pt x="3501169" y="2090607"/>
                </a:lnTo>
                <a:lnTo>
                  <a:pt x="130356" y="2090607"/>
                </a:lnTo>
                <a:lnTo>
                  <a:pt x="255829" y="2085021"/>
                </a:lnTo>
                <a:cubicBezTo>
                  <a:pt x="982621" y="2016482"/>
                  <a:pt x="1423859" y="1705003"/>
                  <a:pt x="1423859" y="1107882"/>
                </a:cubicBezTo>
                <a:cubicBezTo>
                  <a:pt x="1423859" y="468140"/>
                  <a:pt x="925517" y="52323"/>
                  <a:pt x="97308" y="2844"/>
                </a:cubicBezTo>
                <a:close/>
              </a:path>
            </a:pathLst>
          </a:custGeom>
          <a:solidFill>
            <a:schemeClr val="bg1"/>
          </a:solidFill>
          <a:ln w="26194"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4" name="Group 103">
            <a:extLst>
              <a:ext uri="{FF2B5EF4-FFF2-40B4-BE49-F238E27FC236}">
                <a16:creationId xmlns:a16="http://schemas.microsoft.com/office/drawing/2014/main" id="{449FD554-9C12-218C-63AA-C526C24C6FE0}"/>
              </a:ext>
            </a:extLst>
          </p:cNvPr>
          <p:cNvGrpSpPr/>
          <p:nvPr/>
        </p:nvGrpSpPr>
        <p:grpSpPr>
          <a:xfrm rot="5400000" flipH="1">
            <a:off x="306413" y="76225"/>
            <a:ext cx="298804" cy="911638"/>
            <a:chOff x="1406152" y="4603606"/>
            <a:chExt cx="253346" cy="772948"/>
          </a:xfrm>
          <a:solidFill>
            <a:schemeClr val="bg1"/>
          </a:solidFill>
        </p:grpSpPr>
        <p:sp>
          <p:nvSpPr>
            <p:cNvPr id="105" name="Freeform: Shape 104">
              <a:extLst>
                <a:ext uri="{FF2B5EF4-FFF2-40B4-BE49-F238E27FC236}">
                  <a16:creationId xmlns:a16="http://schemas.microsoft.com/office/drawing/2014/main" id="{264CC42C-E1BA-026F-8284-3F612B08FBD4}"/>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6" name="Freeform: Shape 105">
              <a:extLst>
                <a:ext uri="{FF2B5EF4-FFF2-40B4-BE49-F238E27FC236}">
                  <a16:creationId xmlns:a16="http://schemas.microsoft.com/office/drawing/2014/main" id="{5F83FDEF-303F-D259-C0A7-CC56AFA03F8C}"/>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sp>
        <p:nvSpPr>
          <p:cNvPr id="107" name="CaixaDeTexto 14">
            <a:extLst>
              <a:ext uri="{FF2B5EF4-FFF2-40B4-BE49-F238E27FC236}">
                <a16:creationId xmlns:a16="http://schemas.microsoft.com/office/drawing/2014/main" id="{665F0227-6A3B-973B-59CD-3AF6DF7EF43F}"/>
              </a:ext>
            </a:extLst>
          </p:cNvPr>
          <p:cNvSpPr txBox="1"/>
          <p:nvPr/>
        </p:nvSpPr>
        <p:spPr>
          <a:xfrm>
            <a:off x="1029502" y="282201"/>
            <a:ext cx="4219139" cy="584775"/>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PT" sz="3200" b="1" i="0" u="none" strike="noStrike" kern="1200" cap="none" spc="0" normalizeH="0" baseline="0" noProof="0" dirty="0">
                <a:ln>
                  <a:noFill/>
                </a:ln>
                <a:solidFill>
                  <a:prstClr val="white"/>
                </a:solidFill>
                <a:effectLst/>
                <a:uLnTx/>
                <a:uFillTx/>
                <a:latin typeface="Century Gothic" panose="020F0302020204030204"/>
                <a:ea typeface="Verdana" panose="020B0604030504040204" pitchFamily="34" charset="0"/>
                <a:cs typeface="Arial" panose="020B0604020202020204" pitchFamily="34" charset="0"/>
              </a:rPr>
              <a:t>Espaço Estudante</a:t>
            </a:r>
            <a:endParaRPr kumimoji="0" lang="pt-BR" sz="3200" b="1" i="0" u="none" strike="noStrike" kern="1200" cap="none" spc="0" normalizeH="0" baseline="0" noProof="0" dirty="0">
              <a:ln>
                <a:noFill/>
              </a:ln>
              <a:solidFill>
                <a:prstClr val="white"/>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108" name="CaixaDeTexto 14">
            <a:extLst>
              <a:ext uri="{FF2B5EF4-FFF2-40B4-BE49-F238E27FC236}">
                <a16:creationId xmlns:a16="http://schemas.microsoft.com/office/drawing/2014/main" id="{7369171B-26ED-7E08-D4B5-97CFB6B04771}"/>
              </a:ext>
            </a:extLst>
          </p:cNvPr>
          <p:cNvSpPr txBox="1"/>
          <p:nvPr/>
        </p:nvSpPr>
        <p:spPr>
          <a:xfrm>
            <a:off x="191157" y="2372808"/>
            <a:ext cx="2900796" cy="4278094"/>
          </a:xfrm>
          <a:prstGeom prst="rect">
            <a:avLst/>
          </a:prstGeom>
          <a:noFill/>
        </p:spPr>
        <p:txBody>
          <a:bodyPr wrap="square" rtlCol="0">
            <a:spAutoFit/>
          </a:bodyPr>
          <a:lstStyle/>
          <a:p>
            <a:pPr marL="0" marR="0" lvl="0" indent="0" defTabSz="509351"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200" normalizeH="0" baseline="0" noProof="0" dirty="0">
                <a:ln>
                  <a:noFill/>
                </a:ln>
                <a:effectLst/>
                <a:uLnTx/>
                <a:uFillTx/>
                <a:latin typeface="Century Gothic" panose="020F0302020204030204"/>
                <a:ea typeface="Verdana" panose="020B0604030504040204" pitchFamily="34" charset="0"/>
                <a:cs typeface="Arial" panose="020B0604020202020204" pitchFamily="34" charset="0"/>
              </a:rPr>
              <a:t> Espaço </a:t>
            </a:r>
          </a:p>
          <a:p>
            <a:pPr marL="0" marR="0" lvl="0" indent="0" defTabSz="509351"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200" normalizeH="0" baseline="0" noProof="0" dirty="0">
                <a:ln>
                  <a:noFill/>
                </a:ln>
                <a:effectLst/>
                <a:uLnTx/>
                <a:uFillTx/>
                <a:latin typeface="Century Gothic" panose="020F0302020204030204"/>
                <a:ea typeface="Verdana" panose="020B0604030504040204" pitchFamily="34" charset="0"/>
                <a:cs typeface="Arial" panose="020B0604020202020204" pitchFamily="34" charset="0"/>
              </a:rPr>
              <a:t> Estudante</a:t>
            </a:r>
          </a:p>
          <a:p>
            <a:pPr marL="0" marR="0" lvl="0" indent="0" algn="l" defTabSz="509351" rtl="0" eaLnBrk="1" fontAlgn="auto" latinLnBrk="0" hangingPunct="1">
              <a:lnSpc>
                <a:spcPct val="100000"/>
              </a:lnSpc>
              <a:spcBef>
                <a:spcPts val="0"/>
              </a:spcBef>
              <a:spcAft>
                <a:spcPts val="0"/>
              </a:spcAft>
              <a:buClrTx/>
              <a:buSzTx/>
              <a:buFontTx/>
              <a:buNone/>
              <a:tabLst/>
              <a:defRPr/>
            </a:pPr>
            <a:endParaRPr lang="pt-BR" sz="3200" b="1" spc="200" dirty="0">
              <a:latin typeface="Century Gothic" panose="020F0302020204030204"/>
              <a:ea typeface="Verdana" panose="020B0604030504040204" pitchFamily="34" charset="0"/>
              <a:cs typeface="Arial" panose="020B0604020202020204" pitchFamily="34" charset="0"/>
            </a:endParaRPr>
          </a:p>
          <a:p>
            <a:pPr marL="0" marR="0" lvl="0" indent="0" algn="l" defTabSz="509351" rtl="0" eaLnBrk="1" fontAlgn="auto" latinLnBrk="0" hangingPunct="1">
              <a:lnSpc>
                <a:spcPct val="100000"/>
              </a:lnSpc>
              <a:spcBef>
                <a:spcPts val="0"/>
              </a:spcBef>
              <a:spcAft>
                <a:spcPts val="0"/>
              </a:spcAft>
              <a:buClrTx/>
              <a:buSzTx/>
              <a:buFontTx/>
              <a:buNone/>
              <a:tabLst/>
              <a:defRPr/>
            </a:pPr>
            <a:endParaRPr kumimoji="0" lang="pt-BR" sz="3200" b="1" i="0" u="none" strike="noStrike" kern="1200" cap="none" spc="200" normalizeH="0" baseline="0" noProof="0" dirty="0">
              <a:ln>
                <a:noFill/>
              </a:ln>
              <a:effectLst/>
              <a:uLnTx/>
              <a:uFillTx/>
              <a:latin typeface="Century Gothic" panose="020F0302020204030204"/>
              <a:ea typeface="Verdana" panose="020B0604030504040204" pitchFamily="34" charset="0"/>
              <a:cs typeface="Arial" panose="020B0604020202020204" pitchFamily="34" charset="0"/>
            </a:endParaRPr>
          </a:p>
          <a:p>
            <a:pPr marL="0" marR="0" lvl="0" indent="0" algn="l" defTabSz="509351" rtl="0" eaLnBrk="1" fontAlgn="auto" latinLnBrk="0" hangingPunct="1">
              <a:lnSpc>
                <a:spcPct val="100000"/>
              </a:lnSpc>
              <a:spcBef>
                <a:spcPts val="0"/>
              </a:spcBef>
              <a:spcAft>
                <a:spcPts val="0"/>
              </a:spcAft>
              <a:buClrTx/>
              <a:buSzTx/>
              <a:buFontTx/>
              <a:buNone/>
              <a:tabLst/>
              <a:defRPr/>
            </a:pPr>
            <a:endParaRPr lang="pt-BR" sz="3200" b="1" spc="200" dirty="0">
              <a:latin typeface="Century Gothic" panose="020F0302020204030204"/>
              <a:ea typeface="Verdana" panose="020B0604030504040204" pitchFamily="34" charset="0"/>
              <a:cs typeface="Arial" panose="020B0604020202020204" pitchFamily="34" charset="0"/>
            </a:endParaRPr>
          </a:p>
          <a:p>
            <a:pPr marL="0" marR="0" lvl="0" indent="0" algn="l" defTabSz="509351" rtl="0" eaLnBrk="1" fontAlgn="auto" latinLnBrk="0" hangingPunct="1">
              <a:lnSpc>
                <a:spcPct val="100000"/>
              </a:lnSpc>
              <a:spcBef>
                <a:spcPts val="0"/>
              </a:spcBef>
              <a:spcAft>
                <a:spcPts val="0"/>
              </a:spcAft>
              <a:buClrTx/>
              <a:buSzTx/>
              <a:buFontTx/>
              <a:buNone/>
              <a:tabLst/>
              <a:defRPr/>
            </a:pPr>
            <a:endParaRPr kumimoji="0" lang="pt-BR" sz="3200" b="1" i="0" u="none" strike="noStrike" kern="1200" cap="none" spc="200" normalizeH="0" baseline="0" noProof="0" dirty="0">
              <a:ln>
                <a:noFill/>
              </a:ln>
              <a:effectLst/>
              <a:uLnTx/>
              <a:uFillTx/>
              <a:latin typeface="Century Gothic" panose="020F0302020204030204"/>
              <a:ea typeface="Verdana" panose="020B0604030504040204" pitchFamily="34" charset="0"/>
              <a:cs typeface="Arial" panose="020B0604020202020204" pitchFamily="34" charset="0"/>
            </a:endParaRPr>
          </a:p>
          <a:p>
            <a:pPr lvl="0" defTabSz="509351">
              <a:defRPr/>
            </a:pPr>
            <a:r>
              <a:rPr lang="en-PT" sz="2000" dirty="0"/>
              <a:t>Corredor 1N do Edifício 1, no campus de Lisboa - S</a:t>
            </a:r>
            <a:r>
              <a:rPr lang="en-US" sz="2000" dirty="0"/>
              <a:t>ala de </a:t>
            </a:r>
            <a:r>
              <a:rPr lang="en-US" sz="2000" dirty="0" err="1"/>
              <a:t>Estudo</a:t>
            </a:r>
            <a:endParaRPr kumimoji="0" lang="pt-BR" sz="2000" b="1" i="0" u="none" strike="noStrike" kern="1200" cap="none" spc="200" normalizeH="0" baseline="0" noProof="0" dirty="0">
              <a:ln>
                <a:noFill/>
              </a:ln>
              <a:effectLst/>
              <a:uLnTx/>
              <a:uFillTx/>
              <a:latin typeface="Century Gothic" panose="020F0302020204030204"/>
              <a:ea typeface="Verdana" panose="020B0604030504040204" pitchFamily="34" charset="0"/>
              <a:cs typeface="Arial" panose="020B0604020202020204" pitchFamily="34" charset="0"/>
            </a:endParaRPr>
          </a:p>
        </p:txBody>
      </p:sp>
      <p:pic>
        <p:nvPicPr>
          <p:cNvPr id="109" name="Graphic 108">
            <a:extLst>
              <a:ext uri="{FF2B5EF4-FFF2-40B4-BE49-F238E27FC236}">
                <a16:creationId xmlns:a16="http://schemas.microsoft.com/office/drawing/2014/main" id="{E6E85AEE-A702-609E-3CFC-7532E6CAE4D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9502" y="4147230"/>
            <a:ext cx="687580" cy="729250"/>
          </a:xfrm>
          <a:prstGeom prst="rect">
            <a:avLst/>
          </a:prstGeom>
        </p:spPr>
      </p:pic>
      <p:pic>
        <p:nvPicPr>
          <p:cNvPr id="110" name="Picture 109">
            <a:extLst>
              <a:ext uri="{FF2B5EF4-FFF2-40B4-BE49-F238E27FC236}">
                <a16:creationId xmlns:a16="http://schemas.microsoft.com/office/drawing/2014/main" id="{5C431358-F4E7-6B94-CD75-FEBCACD39F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
        <p:nvSpPr>
          <p:cNvPr id="112" name="TextBox 111">
            <a:extLst>
              <a:ext uri="{FF2B5EF4-FFF2-40B4-BE49-F238E27FC236}">
                <a16:creationId xmlns:a16="http://schemas.microsoft.com/office/drawing/2014/main" id="{CF1B35F9-0476-44A5-1245-208E5DFA4A2E}"/>
              </a:ext>
            </a:extLst>
          </p:cNvPr>
          <p:cNvSpPr txBox="1"/>
          <p:nvPr/>
        </p:nvSpPr>
        <p:spPr>
          <a:xfrm>
            <a:off x="3181611" y="2148848"/>
            <a:ext cx="8454572" cy="4708981"/>
          </a:xfrm>
          <a:prstGeom prst="rect">
            <a:avLst/>
          </a:prstGeom>
          <a:noFill/>
        </p:spPr>
        <p:txBody>
          <a:bodyPr wrap="square">
            <a:spAutoFit/>
          </a:bodyPr>
          <a:lstStyle/>
          <a:p>
            <a:pPr marL="342900" indent="-342900">
              <a:buFont typeface="Arial" panose="020B0604020202020204" pitchFamily="34" charset="0"/>
              <a:buChar char="•"/>
            </a:pPr>
            <a:r>
              <a:rPr lang="en-PT" sz="2000" dirty="0"/>
              <a:t>O Espaço Estudante reabriu no início deste ano letivo com uma nova organização, pensada para acompanhar o crescimento e a crescente diversidade da população estudantil e responder a desafios académicos cada vez mais amplos.</a:t>
            </a:r>
          </a:p>
          <a:p>
            <a:pPr marL="342900" indent="-342900">
              <a:buFont typeface="Arial" panose="020B0604020202020204" pitchFamily="34" charset="0"/>
              <a:buChar char="•"/>
            </a:pPr>
            <a:endParaRPr lang="en-PT" sz="2000" dirty="0"/>
          </a:p>
          <a:p>
            <a:pPr marL="342900" indent="-342900">
              <a:buFont typeface="Arial" panose="020B0604020202020204" pitchFamily="34" charset="0"/>
              <a:buChar char="•"/>
            </a:pPr>
            <a:r>
              <a:rPr lang="en-PT" sz="2000" dirty="0"/>
              <a:t>Esta nova versão resulta de um trabalho colaborativo entre vários serviços do Iscte e aposta num atendimento mais próximo, integrado e personalizado, reunindo num único ponto respostas a diferentes necessidades ao longo do percurso académico. </a:t>
            </a:r>
            <a:r>
              <a:rPr lang="en-US" sz="20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PT" sz="2000" dirty="0"/>
              <a:t>O Espaço Estudante pretende facilitar o acesso ao apoio, promover a inclusão e contribuir para o sucesso e o bem-estar de cada estudante.</a:t>
            </a:r>
          </a:p>
          <a:p>
            <a:endParaRPr lang="en-US" sz="2000" dirty="0"/>
          </a:p>
        </p:txBody>
      </p:sp>
      <p:cxnSp>
        <p:nvCxnSpPr>
          <p:cNvPr id="113" name="Straight Connector 112">
            <a:extLst>
              <a:ext uri="{FF2B5EF4-FFF2-40B4-BE49-F238E27FC236}">
                <a16:creationId xmlns:a16="http://schemas.microsoft.com/office/drawing/2014/main" id="{D7CCEEEA-B83E-3560-3956-B809F69D6981}"/>
              </a:ext>
            </a:extLst>
          </p:cNvPr>
          <p:cNvCxnSpPr>
            <a:cxnSpLocks/>
          </p:cNvCxnSpPr>
          <p:nvPr/>
        </p:nvCxnSpPr>
        <p:spPr>
          <a:xfrm flipV="1">
            <a:off x="3002294" y="2358029"/>
            <a:ext cx="0" cy="4117330"/>
          </a:xfrm>
          <a:prstGeom prst="line">
            <a:avLst/>
          </a:prstGeom>
          <a:ln>
            <a:solidFill>
              <a:srgbClr val="0D28C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620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D070372-D8B5-6D87-AAFC-D262347C734C}"/>
              </a:ext>
            </a:extLst>
          </p:cNvPr>
          <p:cNvSpPr/>
          <p:nvPr/>
        </p:nvSpPr>
        <p:spPr>
          <a:xfrm>
            <a:off x="-3737" y="0"/>
            <a:ext cx="5550544"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22D545C4-4B43-F2C6-9E77-EE842738C478}"/>
              </a:ext>
            </a:extLst>
          </p:cNvPr>
          <p:cNvGrpSpPr/>
          <p:nvPr/>
        </p:nvGrpSpPr>
        <p:grpSpPr>
          <a:xfrm rot="16200000">
            <a:off x="-2540440" y="2527515"/>
            <a:ext cx="6852153" cy="1771273"/>
            <a:chOff x="-393221" y="-3361134"/>
            <a:chExt cx="6643632" cy="1717371"/>
          </a:xfrm>
          <a:solidFill>
            <a:schemeClr val="bg1">
              <a:alpha val="15000"/>
            </a:schemeClr>
          </a:solidFill>
        </p:grpSpPr>
        <p:sp>
          <p:nvSpPr>
            <p:cNvPr id="11" name="Freeform: Shape 10">
              <a:extLst>
                <a:ext uri="{FF2B5EF4-FFF2-40B4-BE49-F238E27FC236}">
                  <a16:creationId xmlns:a16="http://schemas.microsoft.com/office/drawing/2014/main" id="{DA1EB39B-BC55-0130-75BA-9A49F0430A6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2" name="Freeform: Shape 11">
              <a:extLst>
                <a:ext uri="{FF2B5EF4-FFF2-40B4-BE49-F238E27FC236}">
                  <a16:creationId xmlns:a16="http://schemas.microsoft.com/office/drawing/2014/main" id="{63E9793D-3294-2C3A-ED20-A6229C77976A}"/>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3" name="Freeform: Shape 12">
              <a:extLst>
                <a:ext uri="{FF2B5EF4-FFF2-40B4-BE49-F238E27FC236}">
                  <a16:creationId xmlns:a16="http://schemas.microsoft.com/office/drawing/2014/main" id="{4ECFD309-4A3D-8912-C953-64E51B6C48C0}"/>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4" name="Freeform: Shape 13">
              <a:extLst>
                <a:ext uri="{FF2B5EF4-FFF2-40B4-BE49-F238E27FC236}">
                  <a16:creationId xmlns:a16="http://schemas.microsoft.com/office/drawing/2014/main" id="{EAD59AD2-E741-CA9E-A544-7FC615A98F73}"/>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5" name="Freeform: Shape 14">
              <a:extLst>
                <a:ext uri="{FF2B5EF4-FFF2-40B4-BE49-F238E27FC236}">
                  <a16:creationId xmlns:a16="http://schemas.microsoft.com/office/drawing/2014/main" id="{C2747E55-1C1F-A2F8-2F62-8F5EFE444DFC}"/>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6" name="Freeform: Shape 15">
              <a:extLst>
                <a:ext uri="{FF2B5EF4-FFF2-40B4-BE49-F238E27FC236}">
                  <a16:creationId xmlns:a16="http://schemas.microsoft.com/office/drawing/2014/main" id="{5CD23641-83EB-927B-1ADF-BB6C69EFF254}"/>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grpSp>
        <p:nvGrpSpPr>
          <p:cNvPr id="21" name="Group 20">
            <a:extLst>
              <a:ext uri="{FF2B5EF4-FFF2-40B4-BE49-F238E27FC236}">
                <a16:creationId xmlns:a16="http://schemas.microsoft.com/office/drawing/2014/main" id="{BAB9824E-CAF0-8F9A-4F35-8F2D51C3C818}"/>
              </a:ext>
            </a:extLst>
          </p:cNvPr>
          <p:cNvGrpSpPr/>
          <p:nvPr/>
        </p:nvGrpSpPr>
        <p:grpSpPr>
          <a:xfrm rot="16200000">
            <a:off x="-632428" y="2527515"/>
            <a:ext cx="6852153" cy="1771273"/>
            <a:chOff x="-393221" y="-3361134"/>
            <a:chExt cx="6643632" cy="1717371"/>
          </a:xfrm>
          <a:solidFill>
            <a:schemeClr val="bg1">
              <a:alpha val="10000"/>
            </a:schemeClr>
          </a:solidFill>
        </p:grpSpPr>
        <p:sp>
          <p:nvSpPr>
            <p:cNvPr id="22" name="Freeform: Shape 21">
              <a:extLst>
                <a:ext uri="{FF2B5EF4-FFF2-40B4-BE49-F238E27FC236}">
                  <a16:creationId xmlns:a16="http://schemas.microsoft.com/office/drawing/2014/main" id="{5A2C2141-FE8F-907F-3B00-3D4F009B04C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3" name="Freeform: Shape 22">
              <a:extLst>
                <a:ext uri="{FF2B5EF4-FFF2-40B4-BE49-F238E27FC236}">
                  <a16:creationId xmlns:a16="http://schemas.microsoft.com/office/drawing/2014/main" id="{0C372388-5543-AC78-1373-841B85BBA553}"/>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4" name="Freeform: Shape 23">
              <a:extLst>
                <a:ext uri="{FF2B5EF4-FFF2-40B4-BE49-F238E27FC236}">
                  <a16:creationId xmlns:a16="http://schemas.microsoft.com/office/drawing/2014/main" id="{7583DFF9-585B-6D7E-EEF0-BAB6E633DE93}"/>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5" name="Freeform: Shape 24">
              <a:extLst>
                <a:ext uri="{FF2B5EF4-FFF2-40B4-BE49-F238E27FC236}">
                  <a16:creationId xmlns:a16="http://schemas.microsoft.com/office/drawing/2014/main" id="{A2FE1E89-DA9D-AD05-21FC-AE4B50725249}"/>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6" name="Freeform: Shape 25">
              <a:extLst>
                <a:ext uri="{FF2B5EF4-FFF2-40B4-BE49-F238E27FC236}">
                  <a16:creationId xmlns:a16="http://schemas.microsoft.com/office/drawing/2014/main" id="{E9D84003-47AA-F647-A692-F194D44650C0}"/>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7" name="Freeform: Shape 26">
              <a:extLst>
                <a:ext uri="{FF2B5EF4-FFF2-40B4-BE49-F238E27FC236}">
                  <a16:creationId xmlns:a16="http://schemas.microsoft.com/office/drawing/2014/main" id="{B4C72A08-389C-B206-1306-56CC0B91AE30}"/>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grpSp>
        <p:nvGrpSpPr>
          <p:cNvPr id="28" name="Group 27">
            <a:extLst>
              <a:ext uri="{FF2B5EF4-FFF2-40B4-BE49-F238E27FC236}">
                <a16:creationId xmlns:a16="http://schemas.microsoft.com/office/drawing/2014/main" id="{311E1D4A-8A78-27E4-E218-E2259E254B33}"/>
              </a:ext>
            </a:extLst>
          </p:cNvPr>
          <p:cNvGrpSpPr/>
          <p:nvPr/>
        </p:nvGrpSpPr>
        <p:grpSpPr>
          <a:xfrm rot="16200000">
            <a:off x="1275584" y="2527515"/>
            <a:ext cx="6852153" cy="1771273"/>
            <a:chOff x="-393221" y="-3361134"/>
            <a:chExt cx="6643632" cy="1717371"/>
          </a:xfrm>
          <a:solidFill>
            <a:schemeClr val="bg1">
              <a:alpha val="5000"/>
            </a:schemeClr>
          </a:solidFill>
        </p:grpSpPr>
        <p:sp>
          <p:nvSpPr>
            <p:cNvPr id="29" name="Freeform: Shape 28">
              <a:extLst>
                <a:ext uri="{FF2B5EF4-FFF2-40B4-BE49-F238E27FC236}">
                  <a16:creationId xmlns:a16="http://schemas.microsoft.com/office/drawing/2014/main" id="{E125B0D1-E3A7-B4C0-08EC-75E0391F07C8}"/>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0" name="Freeform: Shape 29">
              <a:extLst>
                <a:ext uri="{FF2B5EF4-FFF2-40B4-BE49-F238E27FC236}">
                  <a16:creationId xmlns:a16="http://schemas.microsoft.com/office/drawing/2014/main" id="{9393B099-088C-6601-1BA2-7DA6421EEC51}"/>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1" name="Freeform: Shape 30">
              <a:extLst>
                <a:ext uri="{FF2B5EF4-FFF2-40B4-BE49-F238E27FC236}">
                  <a16:creationId xmlns:a16="http://schemas.microsoft.com/office/drawing/2014/main" id="{69A1942F-123E-E911-0F16-449A0545DFE7}"/>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2" name="Freeform: Shape 31">
              <a:extLst>
                <a:ext uri="{FF2B5EF4-FFF2-40B4-BE49-F238E27FC236}">
                  <a16:creationId xmlns:a16="http://schemas.microsoft.com/office/drawing/2014/main" id="{D6EAAB8F-9BBA-F1DD-B808-78558821C958}"/>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3" name="Freeform: Shape 32">
              <a:extLst>
                <a:ext uri="{FF2B5EF4-FFF2-40B4-BE49-F238E27FC236}">
                  <a16:creationId xmlns:a16="http://schemas.microsoft.com/office/drawing/2014/main" id="{3A86DD5F-C8C6-AE00-18E2-B6E207A63A85}"/>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4" name="Freeform: Shape 33">
              <a:extLst>
                <a:ext uri="{FF2B5EF4-FFF2-40B4-BE49-F238E27FC236}">
                  <a16:creationId xmlns:a16="http://schemas.microsoft.com/office/drawing/2014/main" id="{4A9304FD-B4B2-D0F1-11AC-B736DEF9C46A}"/>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75" name="CaixaDeTexto 14">
            <a:extLst>
              <a:ext uri="{FF2B5EF4-FFF2-40B4-BE49-F238E27FC236}">
                <a16:creationId xmlns:a16="http://schemas.microsoft.com/office/drawing/2014/main" id="{3811C922-5941-52D4-E65E-EF69909FB8B6}"/>
              </a:ext>
            </a:extLst>
          </p:cNvPr>
          <p:cNvSpPr txBox="1"/>
          <p:nvPr/>
        </p:nvSpPr>
        <p:spPr>
          <a:xfrm>
            <a:off x="7768539" y="1821376"/>
            <a:ext cx="4252027" cy="3170099"/>
          </a:xfrm>
          <a:prstGeom prst="rect">
            <a:avLst/>
          </a:prstGeom>
          <a:noFill/>
        </p:spPr>
        <p:txBody>
          <a:bodyPr wrap="square" rtlCol="0" anchor="ctr">
            <a:spAutoFit/>
          </a:bodyPr>
          <a:lstStyle/>
          <a:p>
            <a:pPr lvl="0" defTabSz="509351">
              <a:defRPr/>
            </a:pPr>
            <a:r>
              <a:rPr lang="pt-PT" sz="4000" b="1" dirty="0"/>
              <a:t>Delegados de turma: mandato, competências e benefícios</a:t>
            </a:r>
            <a:endParaRPr kumimoji="0" lang="pt-BR" sz="4000" b="1" i="0" u="none" strike="noStrike" kern="1200" cap="none" spc="0" normalizeH="0" baseline="0" noProof="0" dirty="0">
              <a:ln>
                <a:noFill/>
              </a:ln>
              <a:solidFill>
                <a:prstClr val="black"/>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DE2B6C71-FE72-AACF-EE5C-BFA2BD43682D}"/>
              </a:ext>
            </a:extLst>
          </p:cNvPr>
          <p:cNvSpPr/>
          <p:nvPr/>
        </p:nvSpPr>
        <p:spPr>
          <a:xfrm>
            <a:off x="4096554" y="1530485"/>
            <a:ext cx="3272687" cy="4016025"/>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9" name="Rectangle 18">
            <a:extLst>
              <a:ext uri="{FF2B5EF4-FFF2-40B4-BE49-F238E27FC236}">
                <a16:creationId xmlns:a16="http://schemas.microsoft.com/office/drawing/2014/main" id="{324980C2-ECA3-D28C-28AB-F401124BF608}"/>
              </a:ext>
            </a:extLst>
          </p:cNvPr>
          <p:cNvSpPr/>
          <p:nvPr/>
        </p:nvSpPr>
        <p:spPr>
          <a:xfrm>
            <a:off x="2812754" y="1311489"/>
            <a:ext cx="4129002" cy="380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76" name="CaixaDeTexto 14">
            <a:extLst>
              <a:ext uri="{FF2B5EF4-FFF2-40B4-BE49-F238E27FC236}">
                <a16:creationId xmlns:a16="http://schemas.microsoft.com/office/drawing/2014/main" id="{B88B210E-D357-D0C9-EB40-478465CB11BC}"/>
              </a:ext>
            </a:extLst>
          </p:cNvPr>
          <p:cNvSpPr txBox="1"/>
          <p:nvPr/>
        </p:nvSpPr>
        <p:spPr>
          <a:xfrm>
            <a:off x="2841774" y="1343566"/>
            <a:ext cx="4099982" cy="3770263"/>
          </a:xfrm>
          <a:prstGeom prst="rect">
            <a:avLst/>
          </a:prstGeom>
          <a:noFill/>
        </p:spPr>
        <p:txBody>
          <a:bodyPr wrap="square" rtlCol="0" anchor="b">
            <a:spAutoFit/>
          </a:bodyPr>
          <a:lstStyle/>
          <a:p>
            <a:pPr marL="0" marR="0" lvl="0" indent="0" algn="ctr" defTabSz="509351" rtl="0" eaLnBrk="1" fontAlgn="auto" latinLnBrk="0" hangingPunct="1">
              <a:lnSpc>
                <a:spcPct val="100000"/>
              </a:lnSpc>
              <a:spcBef>
                <a:spcPts val="0"/>
              </a:spcBef>
              <a:spcAft>
                <a:spcPts val="0"/>
              </a:spcAft>
              <a:buClrTx/>
              <a:buSzTx/>
              <a:buFontTx/>
              <a:buNone/>
              <a:tabLst/>
              <a:defRPr/>
            </a:pPr>
            <a:r>
              <a:rPr kumimoji="0" lang="pt-BR" sz="239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02</a:t>
            </a:r>
          </a:p>
        </p:txBody>
      </p:sp>
      <p:grpSp>
        <p:nvGrpSpPr>
          <p:cNvPr id="36" name="Group 35">
            <a:extLst>
              <a:ext uri="{FF2B5EF4-FFF2-40B4-BE49-F238E27FC236}">
                <a16:creationId xmlns:a16="http://schemas.microsoft.com/office/drawing/2014/main" id="{53A70CB7-776A-731B-1D23-CF3DC1DB6379}"/>
              </a:ext>
            </a:extLst>
          </p:cNvPr>
          <p:cNvGrpSpPr/>
          <p:nvPr/>
        </p:nvGrpSpPr>
        <p:grpSpPr>
          <a:xfrm>
            <a:off x="7152099" y="3257781"/>
            <a:ext cx="556789" cy="342438"/>
            <a:chOff x="1462693" y="1423987"/>
            <a:chExt cx="6520589" cy="4010310"/>
          </a:xfrm>
          <a:solidFill>
            <a:srgbClr val="0D28C2"/>
          </a:solidFill>
        </p:grpSpPr>
        <p:sp>
          <p:nvSpPr>
            <p:cNvPr id="37" name="Freeform: Shape 36">
              <a:extLst>
                <a:ext uri="{FF2B5EF4-FFF2-40B4-BE49-F238E27FC236}">
                  <a16:creationId xmlns:a16="http://schemas.microsoft.com/office/drawing/2014/main" id="{8DA2CF78-0065-8CC5-6282-F8217EEAFC93}"/>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B99159A4-3310-4410-00D7-9C9D1746A946}"/>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9057FE14-D30A-CDC3-524B-CE2EDEA934A4}"/>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3E894E0F-AB55-D96D-81BF-2A68107669CC}"/>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43" name="Picture 42">
            <a:extLst>
              <a:ext uri="{FF2B5EF4-FFF2-40B4-BE49-F238E27FC236}">
                <a16:creationId xmlns:a16="http://schemas.microsoft.com/office/drawing/2014/main" id="{646E9B1F-85A1-9EC9-2ED2-A68B5E803F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Tree>
    <p:extLst>
      <p:ext uri="{BB962C8B-B14F-4D97-AF65-F5344CB8AC3E}">
        <p14:creationId xmlns:p14="http://schemas.microsoft.com/office/powerpoint/2010/main" val="1267615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325B00E6-CFC9-A0D4-2120-256DC26EFEA2}"/>
              </a:ext>
            </a:extLst>
          </p:cNvPr>
          <p:cNvSpPr/>
          <p:nvPr/>
        </p:nvSpPr>
        <p:spPr>
          <a:xfrm>
            <a:off x="11448180" y="0"/>
            <a:ext cx="743819"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628FC-79B5-AA45-410A-43D4FF8E8C43}"/>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54CB9094-282B-EF06-A4CF-DFB531D9A901}"/>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D8193AE2-16AB-6864-4223-147B2E72D59B}"/>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5AE763EC-8BC2-67B8-1C6A-823E6D16F7CB}"/>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90AB0208-1BED-1600-CBF6-47E9FCD0E96C}"/>
              </a:ext>
            </a:extLst>
          </p:cNvPr>
          <p:cNvSpPr txBox="1"/>
          <p:nvPr/>
        </p:nvSpPr>
        <p:spPr>
          <a:xfrm>
            <a:off x="1029502" y="282201"/>
            <a:ext cx="9028898" cy="461665"/>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PT"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Delegado de Turma</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07C05F5-1E2E-A2EF-52FC-19F5DA99B95E}"/>
              </a:ext>
            </a:extLst>
          </p:cNvPr>
          <p:cNvSpPr txBox="1"/>
          <p:nvPr/>
        </p:nvSpPr>
        <p:spPr>
          <a:xfrm>
            <a:off x="183330" y="743866"/>
            <a:ext cx="11329652" cy="5845255"/>
          </a:xfrm>
          <a:prstGeom prst="rect">
            <a:avLst/>
          </a:prstGeom>
          <a:noFill/>
        </p:spPr>
        <p:txBody>
          <a:bodyPr wrap="square">
            <a:spAutoFit/>
          </a:bodyPr>
          <a:lstStyle/>
          <a:p>
            <a:r>
              <a:rPr lang="pt-PT" sz="2400" dirty="0">
                <a:solidFill>
                  <a:prstClr val="black"/>
                </a:solidFill>
                <a:cs typeface="Arial" panose="020B0604020202020204" pitchFamily="34" charset="0"/>
                <a:hlinkClick r:id="rId4">
                  <a:extLst>
                    <a:ext uri="{A12FA001-AC4F-418D-AE19-62706E023703}">
                      <ahyp:hlinkClr xmlns:ahyp="http://schemas.microsoft.com/office/drawing/2018/hyperlinkcolor" val="tx"/>
                    </a:ext>
                  </a:extLst>
                </a:hlinkClick>
              </a:rPr>
              <a:t>Despacho N.º 56/2016</a:t>
            </a:r>
            <a:r>
              <a:rPr lang="pt-PT" sz="2400" dirty="0">
                <a:solidFill>
                  <a:prstClr val="black"/>
                </a:solidFill>
                <a:cs typeface="Arial" panose="020B0604020202020204" pitchFamily="34" charset="0"/>
              </a:rPr>
              <a:t> </a:t>
            </a:r>
          </a:p>
          <a:p>
            <a:pPr marL="0" lvl="1"/>
            <a:r>
              <a:rPr lang="pt-PT" sz="2400" dirty="0">
                <a:solidFill>
                  <a:prstClr val="black"/>
                </a:solidFill>
                <a:cs typeface="Arial" panose="020B0604020202020204" pitchFamily="34" charset="0"/>
              </a:rPr>
              <a:t>Nomeação e atribuição de competências, mandato e benefícios dos delegados de turma</a:t>
            </a:r>
          </a:p>
          <a:p>
            <a:r>
              <a:rPr lang="pt-PT" sz="2400" u="sng" dirty="0" err="1">
                <a:hlinkClick r:id="rId5" tooltip="URL original: https://bit.ly/iscte-delegadosdeturma. Clique ou toque se confiar nesta ligação.">
                  <a:extLst>
                    <a:ext uri="{A12FA001-AC4F-418D-AE19-62706E023703}">
                      <ahyp:hlinkClr xmlns:ahyp="http://schemas.microsoft.com/office/drawing/2018/hyperlinkcolor" val="tx"/>
                    </a:ext>
                  </a:extLst>
                </a:hlinkClick>
              </a:rPr>
              <a:t>Booklet</a:t>
            </a:r>
            <a:r>
              <a:rPr lang="pt-PT" sz="2400" dirty="0">
                <a:solidFill>
                  <a:prstClr val="black"/>
                </a:solidFill>
                <a:cs typeface="Arial" panose="020B0604020202020204" pitchFamily="34" charset="0"/>
              </a:rPr>
              <a:t> 2025 | Comissão Permanente Conselho Pedagógico (Estudantes)</a:t>
            </a:r>
          </a:p>
          <a:p>
            <a:endParaRPr lang="pt-PT" sz="2400" dirty="0">
              <a:solidFill>
                <a:prstClr val="black"/>
              </a:solidFill>
              <a:cs typeface="Arial" panose="020B0604020202020204" pitchFamily="34" charset="0"/>
            </a:endParaRPr>
          </a:p>
          <a:p>
            <a:r>
              <a:rPr lang="pt-PT" sz="2400" b="1" dirty="0">
                <a:solidFill>
                  <a:prstClr val="black"/>
                </a:solidFill>
                <a:cs typeface="Arial" panose="020B0604020202020204" pitchFamily="34" charset="0"/>
              </a:rPr>
              <a:t>Normas sobre a eleição</a:t>
            </a:r>
          </a:p>
          <a:p>
            <a:pPr marL="0" lvl="1"/>
            <a:r>
              <a:rPr lang="pt-PT" sz="2400" dirty="0">
                <a:solidFill>
                  <a:prstClr val="black"/>
                </a:solidFill>
                <a:cs typeface="Arial" panose="020B0604020202020204" pitchFamily="34" charset="0"/>
              </a:rPr>
              <a:t>O Delegado de turma e Subdelegado são eleitos por todos os estudantes da turma do respetivo ano curricular presentes no momento da eleição.</a:t>
            </a:r>
            <a:endParaRPr lang="en-US" sz="2400" dirty="0">
              <a:solidFill>
                <a:prstClr val="black"/>
              </a:solidFill>
              <a:cs typeface="Arial" panose="020B0604020202020204" pitchFamily="34" charset="0"/>
            </a:endParaRPr>
          </a:p>
          <a:p>
            <a:pPr marL="0" lvl="1"/>
            <a:r>
              <a:rPr lang="pt-PT" sz="2400" dirty="0">
                <a:solidFill>
                  <a:prstClr val="black"/>
                </a:solidFill>
                <a:cs typeface="Arial" panose="020B0604020202020204" pitchFamily="34" charset="0"/>
              </a:rPr>
              <a:t>A eleição deverá ocorrer [...] até à 3.ª semana a contar da data do início das aulas do 1.º semestre.</a:t>
            </a:r>
            <a:endParaRPr lang="en-US" sz="2400" dirty="0">
              <a:solidFill>
                <a:prstClr val="black"/>
              </a:solidFill>
              <a:cs typeface="Arial" panose="020B0604020202020204" pitchFamily="34" charset="0"/>
            </a:endParaRPr>
          </a:p>
          <a:p>
            <a:pPr marL="0" lvl="1"/>
            <a:r>
              <a:rPr lang="pt-PT" sz="2400" dirty="0">
                <a:solidFill>
                  <a:prstClr val="black"/>
                </a:solidFill>
                <a:cs typeface="Arial" panose="020B0604020202020204" pitchFamily="34" charset="0"/>
              </a:rPr>
              <a:t>O resultado da eleição deve ser comunicado [...] ao secretariado da Escola, em documento assinado pelos estudantes presentes, que o deverá reencaminhar ao Coordenador de ano e Diretor de curso.</a:t>
            </a:r>
            <a:endParaRPr lang="en-US" sz="2400" dirty="0">
              <a:solidFill>
                <a:prstClr val="black"/>
              </a:solidFill>
              <a:cs typeface="Arial" panose="020B0604020202020204" pitchFamily="34" charset="0"/>
            </a:endParaRPr>
          </a:p>
          <a:p>
            <a:pPr marL="0" lvl="1"/>
            <a:r>
              <a:rPr lang="pt-PT" sz="2400" dirty="0">
                <a:solidFill>
                  <a:prstClr val="black"/>
                </a:solidFill>
                <a:cs typeface="Arial" panose="020B0604020202020204" pitchFamily="34" charset="0"/>
              </a:rPr>
              <a:t>O mandato de Delegado e de Subdelegado de turma é anual [...] podendo manter-se os Delegados e Subdelegados de anos anteriores.</a:t>
            </a:r>
            <a:endParaRPr lang="en-US" sz="2400" dirty="0">
              <a:solidFill>
                <a:prstClr val="black"/>
              </a:solidFill>
              <a:cs typeface="Arial" panose="020B0604020202020204" pitchFamily="34" charset="0"/>
            </a:endParaRPr>
          </a:p>
          <a:p>
            <a:pPr>
              <a:lnSpc>
                <a:spcPts val="1800"/>
              </a:lnSpc>
            </a:pPr>
            <a:endParaRPr kumimoji="0" lang="pt-BR" sz="1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p:txBody>
      </p:sp>
      <p:grpSp>
        <p:nvGrpSpPr>
          <p:cNvPr id="50" name="Group 49">
            <a:extLst>
              <a:ext uri="{FF2B5EF4-FFF2-40B4-BE49-F238E27FC236}">
                <a16:creationId xmlns:a16="http://schemas.microsoft.com/office/drawing/2014/main" id="{FE865B21-5B81-7039-D913-D588760CFC5C}"/>
              </a:ext>
            </a:extLst>
          </p:cNvPr>
          <p:cNvGrpSpPr/>
          <p:nvPr/>
        </p:nvGrpSpPr>
        <p:grpSpPr>
          <a:xfrm flipH="1">
            <a:off x="10949609" y="3221825"/>
            <a:ext cx="673715" cy="414350"/>
            <a:chOff x="1462693" y="1423987"/>
            <a:chExt cx="6520589" cy="4010310"/>
          </a:xfrm>
          <a:solidFill>
            <a:srgbClr val="0D28C2"/>
          </a:solidFill>
        </p:grpSpPr>
        <p:sp>
          <p:nvSpPr>
            <p:cNvPr id="51" name="Freeform: Shape 50">
              <a:extLst>
                <a:ext uri="{FF2B5EF4-FFF2-40B4-BE49-F238E27FC236}">
                  <a16:creationId xmlns:a16="http://schemas.microsoft.com/office/drawing/2014/main" id="{02DEF47D-EF82-223D-151A-4F24429BF97C}"/>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CE900510-03B3-F0D5-CEDC-0F18F6186102}"/>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CAA6C57-B116-A5F7-5E4F-A3B7998BB561}"/>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12159916-7B07-2B9A-ABB5-404BB42F97FB}"/>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95906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09CDC6-77CB-4019-9316-C3B25BCC55AA}"/>
              </a:ext>
            </a:extLst>
          </p:cNvPr>
          <p:cNvSpPr/>
          <p:nvPr/>
        </p:nvSpPr>
        <p:spPr>
          <a:xfrm>
            <a:off x="-2" y="0"/>
            <a:ext cx="12192001" cy="207264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AB133D7-49E4-6953-836E-F38B208B399B}"/>
              </a:ext>
            </a:extLst>
          </p:cNvPr>
          <p:cNvPicPr>
            <a:picLocks noChangeAspect="1"/>
          </p:cNvPicPr>
          <p:nvPr/>
        </p:nvPicPr>
        <p:blipFill rotWithShape="1">
          <a:blip r:embed="rId2"/>
          <a:srcRect t="31999" b="1668"/>
          <a:stretch/>
        </p:blipFill>
        <p:spPr>
          <a:xfrm>
            <a:off x="0" y="0"/>
            <a:ext cx="12192000" cy="2090607"/>
          </a:xfrm>
          <a:prstGeom prst="rect">
            <a:avLst/>
          </a:prstGeom>
        </p:spPr>
      </p:pic>
      <p:sp>
        <p:nvSpPr>
          <p:cNvPr id="83" name="Freeform: Shape 82">
            <a:extLst>
              <a:ext uri="{FF2B5EF4-FFF2-40B4-BE49-F238E27FC236}">
                <a16:creationId xmlns:a16="http://schemas.microsoft.com/office/drawing/2014/main" id="{0C8828CA-3674-D399-1D3D-6FDC17FC6C39}"/>
              </a:ext>
            </a:extLst>
          </p:cNvPr>
          <p:cNvSpPr/>
          <p:nvPr/>
        </p:nvSpPr>
        <p:spPr>
          <a:xfrm>
            <a:off x="7044307" y="1"/>
            <a:ext cx="3701251" cy="2090607"/>
          </a:xfrm>
          <a:custGeom>
            <a:avLst/>
            <a:gdLst>
              <a:gd name="connsiteX0" fmla="*/ 0 w 3701251"/>
              <a:gd name="connsiteY0" fmla="*/ 0 h 2090607"/>
              <a:gd name="connsiteX1" fmla="*/ 3485175 w 3701251"/>
              <a:gd name="connsiteY1" fmla="*/ 0 h 2090607"/>
              <a:gd name="connsiteX2" fmla="*/ 3550333 w 3701251"/>
              <a:gd name="connsiteY2" fmla="*/ 152549 h 2090607"/>
              <a:gd name="connsiteX3" fmla="*/ 3701251 w 3701251"/>
              <a:gd name="connsiteY3" fmla="*/ 1062393 h 2090607"/>
              <a:gd name="connsiteX4" fmla="*/ 3550333 w 3701251"/>
              <a:gd name="connsiteY4" fmla="*/ 1974756 h 2090607"/>
              <a:gd name="connsiteX5" fmla="*/ 3501169 w 3701251"/>
              <a:gd name="connsiteY5" fmla="*/ 2090607 h 2090607"/>
              <a:gd name="connsiteX6" fmla="*/ 130356 w 3701251"/>
              <a:gd name="connsiteY6" fmla="*/ 2090607 h 2090607"/>
              <a:gd name="connsiteX7" fmla="*/ 255829 w 3701251"/>
              <a:gd name="connsiteY7" fmla="*/ 2085021 h 2090607"/>
              <a:gd name="connsiteX8" fmla="*/ 1423859 w 3701251"/>
              <a:gd name="connsiteY8" fmla="*/ 1107882 h 2090607"/>
              <a:gd name="connsiteX9" fmla="*/ 97308 w 3701251"/>
              <a:gd name="connsiteY9" fmla="*/ 2844 h 209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1251" h="2090607">
                <a:moveTo>
                  <a:pt x="0" y="0"/>
                </a:moveTo>
                <a:lnTo>
                  <a:pt x="3485175" y="0"/>
                </a:lnTo>
                <a:lnTo>
                  <a:pt x="3550333" y="152549"/>
                </a:lnTo>
                <a:cubicBezTo>
                  <a:pt x="3649617" y="430640"/>
                  <a:pt x="3701251" y="734841"/>
                  <a:pt x="3701251" y="1062393"/>
                </a:cubicBezTo>
                <a:cubicBezTo>
                  <a:pt x="3701251" y="1389945"/>
                  <a:pt x="3649617" y="1695106"/>
                  <a:pt x="3550333" y="1974756"/>
                </a:cubicBezTo>
                <a:lnTo>
                  <a:pt x="3501169" y="2090607"/>
                </a:lnTo>
                <a:lnTo>
                  <a:pt x="130356" y="2090607"/>
                </a:lnTo>
                <a:lnTo>
                  <a:pt x="255829" y="2085021"/>
                </a:lnTo>
                <a:cubicBezTo>
                  <a:pt x="982621" y="2016482"/>
                  <a:pt x="1423859" y="1705003"/>
                  <a:pt x="1423859" y="1107882"/>
                </a:cubicBezTo>
                <a:cubicBezTo>
                  <a:pt x="1423859" y="468140"/>
                  <a:pt x="925517" y="52323"/>
                  <a:pt x="97308" y="2844"/>
                </a:cubicBezTo>
                <a:close/>
              </a:path>
            </a:pathLst>
          </a:custGeom>
          <a:solidFill>
            <a:schemeClr val="bg1"/>
          </a:solidFill>
          <a:ln w="26194"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4" name="Group 103">
            <a:extLst>
              <a:ext uri="{FF2B5EF4-FFF2-40B4-BE49-F238E27FC236}">
                <a16:creationId xmlns:a16="http://schemas.microsoft.com/office/drawing/2014/main" id="{95672200-618C-750A-74FB-C3078569DBB6}"/>
              </a:ext>
            </a:extLst>
          </p:cNvPr>
          <p:cNvGrpSpPr/>
          <p:nvPr/>
        </p:nvGrpSpPr>
        <p:grpSpPr>
          <a:xfrm rot="5400000" flipH="1">
            <a:off x="306413" y="76225"/>
            <a:ext cx="298804" cy="911638"/>
            <a:chOff x="1406152" y="4603606"/>
            <a:chExt cx="253346" cy="772948"/>
          </a:xfrm>
          <a:solidFill>
            <a:schemeClr val="bg1"/>
          </a:solidFill>
        </p:grpSpPr>
        <p:sp>
          <p:nvSpPr>
            <p:cNvPr id="105" name="Freeform: Shape 104">
              <a:extLst>
                <a:ext uri="{FF2B5EF4-FFF2-40B4-BE49-F238E27FC236}">
                  <a16:creationId xmlns:a16="http://schemas.microsoft.com/office/drawing/2014/main" id="{28BD6768-C6FD-65C6-C300-EED08710C506}"/>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6" name="Freeform: Shape 105">
              <a:extLst>
                <a:ext uri="{FF2B5EF4-FFF2-40B4-BE49-F238E27FC236}">
                  <a16:creationId xmlns:a16="http://schemas.microsoft.com/office/drawing/2014/main" id="{B1DBD19C-3536-06F2-7991-0F13A978718C}"/>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sp>
        <p:nvSpPr>
          <p:cNvPr id="107" name="CaixaDeTexto 14">
            <a:extLst>
              <a:ext uri="{FF2B5EF4-FFF2-40B4-BE49-F238E27FC236}">
                <a16:creationId xmlns:a16="http://schemas.microsoft.com/office/drawing/2014/main" id="{747AFC69-C0AA-2277-0A26-DB449C0E27F0}"/>
              </a:ext>
            </a:extLst>
          </p:cNvPr>
          <p:cNvSpPr txBox="1"/>
          <p:nvPr/>
        </p:nvSpPr>
        <p:spPr>
          <a:xfrm>
            <a:off x="1029502" y="282201"/>
            <a:ext cx="4219139" cy="584775"/>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PT" sz="3200" b="1" i="0" u="none" strike="noStrike" kern="1200" cap="none" spc="0" normalizeH="0" baseline="0" noProof="0" dirty="0">
                <a:ln>
                  <a:noFill/>
                </a:ln>
                <a:solidFill>
                  <a:prstClr val="white"/>
                </a:solidFill>
                <a:effectLst/>
                <a:uLnTx/>
                <a:uFillTx/>
                <a:latin typeface="Century Gothic" panose="020F0302020204030204"/>
                <a:ea typeface="Verdana" panose="020B0604030504040204" pitchFamily="34" charset="0"/>
                <a:cs typeface="Arial" panose="020B0604020202020204" pitchFamily="34" charset="0"/>
              </a:rPr>
              <a:t>Delegado de turma</a:t>
            </a:r>
            <a:endParaRPr kumimoji="0" lang="pt-BR" sz="3200" b="1" i="0" u="none" strike="noStrike" kern="1200" cap="none" spc="0" normalizeH="0" baseline="0" noProof="0" dirty="0">
              <a:ln>
                <a:noFill/>
              </a:ln>
              <a:solidFill>
                <a:prstClr val="white"/>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108" name="CaixaDeTexto 14">
            <a:extLst>
              <a:ext uri="{FF2B5EF4-FFF2-40B4-BE49-F238E27FC236}">
                <a16:creationId xmlns:a16="http://schemas.microsoft.com/office/drawing/2014/main" id="{B5A8C94F-0266-13B5-EF4F-7F9B26D6745A}"/>
              </a:ext>
            </a:extLst>
          </p:cNvPr>
          <p:cNvSpPr txBox="1"/>
          <p:nvPr/>
        </p:nvSpPr>
        <p:spPr>
          <a:xfrm>
            <a:off x="67872" y="2782669"/>
            <a:ext cx="4348041" cy="1569660"/>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200" normalizeH="0" baseline="0" noProof="0" dirty="0">
                <a:ln>
                  <a:noFill/>
                </a:ln>
                <a:effectLst/>
                <a:uLnTx/>
                <a:uFillTx/>
                <a:latin typeface="Century Gothic" panose="020F0302020204030204"/>
                <a:ea typeface="Verdana" panose="020B0604030504040204" pitchFamily="34" charset="0"/>
                <a:cs typeface="Arial" panose="020B0604020202020204" pitchFamily="34" charset="0"/>
              </a:rPr>
              <a:t>Reconhecimento do exercício do cargo</a:t>
            </a:r>
          </a:p>
        </p:txBody>
      </p:sp>
      <p:pic>
        <p:nvPicPr>
          <p:cNvPr id="109" name="Graphic 108">
            <a:extLst>
              <a:ext uri="{FF2B5EF4-FFF2-40B4-BE49-F238E27FC236}">
                <a16:creationId xmlns:a16="http://schemas.microsoft.com/office/drawing/2014/main" id="{D3C1ABD2-0B24-2F41-2288-20A0F847E5B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54312" y="4916620"/>
            <a:ext cx="687580" cy="729250"/>
          </a:xfrm>
          <a:prstGeom prst="rect">
            <a:avLst/>
          </a:prstGeom>
        </p:spPr>
      </p:pic>
      <p:pic>
        <p:nvPicPr>
          <p:cNvPr id="110" name="Picture 109">
            <a:extLst>
              <a:ext uri="{FF2B5EF4-FFF2-40B4-BE49-F238E27FC236}">
                <a16:creationId xmlns:a16="http://schemas.microsoft.com/office/drawing/2014/main" id="{85085117-331F-DF88-9293-417ECAED64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
        <p:nvSpPr>
          <p:cNvPr id="112" name="TextBox 111">
            <a:extLst>
              <a:ext uri="{FF2B5EF4-FFF2-40B4-BE49-F238E27FC236}">
                <a16:creationId xmlns:a16="http://schemas.microsoft.com/office/drawing/2014/main" id="{23F038E2-1397-92DB-5294-186674661442}"/>
              </a:ext>
            </a:extLst>
          </p:cNvPr>
          <p:cNvSpPr txBox="1"/>
          <p:nvPr/>
        </p:nvSpPr>
        <p:spPr>
          <a:xfrm>
            <a:off x="4179575" y="2148848"/>
            <a:ext cx="7701588" cy="4708981"/>
          </a:xfrm>
          <a:prstGeom prst="rect">
            <a:avLst/>
          </a:prstGeom>
          <a:noFill/>
        </p:spPr>
        <p:txBody>
          <a:bodyPr wrap="square">
            <a:spAutoFit/>
          </a:bodyPr>
          <a:lstStyle/>
          <a:p>
            <a:r>
              <a:rPr lang="pt-PT" sz="2000" dirty="0"/>
              <a:t>O exercício do cargo é reconhecido através de um </a:t>
            </a:r>
            <a:r>
              <a:rPr lang="pt-PT" sz="2000" dirty="0">
                <a:solidFill>
                  <a:schemeClr val="tx2"/>
                </a:solidFill>
              </a:rPr>
              <a:t>suplemento ao diploma</a:t>
            </a:r>
          </a:p>
          <a:p>
            <a:pPr lvl="1" algn="just"/>
            <a:r>
              <a:rPr lang="pt-PT" sz="2000" dirty="0"/>
              <a:t>desde que haja evidência empírica da sua prestação enquanto delegado, devendo para isso ser ouvido o Coordenador de Ano</a:t>
            </a:r>
          </a:p>
          <a:p>
            <a:pPr lvl="1" algn="just"/>
            <a:endParaRPr lang="en-US" sz="2000" dirty="0"/>
          </a:p>
          <a:p>
            <a:pPr algn="just"/>
            <a:r>
              <a:rPr lang="pt-PT" sz="2000" dirty="0"/>
              <a:t>Direitos especiais para os Delegados de Turma previstos no Cap. X, art.º 41.º, REEE: Regulamento de Estudantes com Estatuto Especial, Regulamento n.º 456/2017</a:t>
            </a:r>
          </a:p>
          <a:p>
            <a:pPr lvl="1"/>
            <a:r>
              <a:rPr lang="pt-PT" sz="2000" dirty="0">
                <a:solidFill>
                  <a:schemeClr val="tx2"/>
                </a:solidFill>
              </a:rPr>
              <a:t>Relevação de faltas</a:t>
            </a:r>
            <a:r>
              <a:rPr lang="pt-PT" sz="2000" dirty="0"/>
              <a:t>, quando motivadas por atividades de representação da turma</a:t>
            </a:r>
          </a:p>
          <a:p>
            <a:pPr lvl="1"/>
            <a:r>
              <a:rPr lang="pt-PT" sz="2000" dirty="0">
                <a:solidFill>
                  <a:schemeClr val="tx2"/>
                </a:solidFill>
              </a:rPr>
              <a:t>Adiamento de trabalhos</a:t>
            </a:r>
            <a:r>
              <a:rPr lang="pt-PT" sz="2000" dirty="0"/>
              <a:t>, quando a data coincida com atividades de representação da turma</a:t>
            </a:r>
          </a:p>
          <a:p>
            <a:pPr lvl="1"/>
            <a:r>
              <a:rPr lang="pt-PT" sz="2000" dirty="0">
                <a:solidFill>
                  <a:schemeClr val="tx2"/>
                </a:solidFill>
              </a:rPr>
              <a:t>1 exame ou até 6 ECTS em época especial</a:t>
            </a:r>
            <a:r>
              <a:rPr lang="pt-PT" sz="2000" dirty="0"/>
              <a:t>, desde que autorizado pelo Coordenador de Ano</a:t>
            </a:r>
            <a:endParaRPr lang="en-US" sz="2000" dirty="0"/>
          </a:p>
        </p:txBody>
      </p:sp>
      <p:cxnSp>
        <p:nvCxnSpPr>
          <p:cNvPr id="113" name="Straight Connector 112">
            <a:extLst>
              <a:ext uri="{FF2B5EF4-FFF2-40B4-BE49-F238E27FC236}">
                <a16:creationId xmlns:a16="http://schemas.microsoft.com/office/drawing/2014/main" id="{0978C5B0-A85F-7C5F-D1A5-A42BEA0A9F6A}"/>
              </a:ext>
            </a:extLst>
          </p:cNvPr>
          <p:cNvCxnSpPr>
            <a:cxnSpLocks/>
          </p:cNvCxnSpPr>
          <p:nvPr/>
        </p:nvCxnSpPr>
        <p:spPr>
          <a:xfrm flipV="1">
            <a:off x="3979324" y="2372808"/>
            <a:ext cx="0" cy="4117330"/>
          </a:xfrm>
          <a:prstGeom prst="line">
            <a:avLst/>
          </a:prstGeom>
          <a:ln>
            <a:solidFill>
              <a:srgbClr val="0D28C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992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D070372-D8B5-6D87-AAFC-D262347C734C}"/>
              </a:ext>
            </a:extLst>
          </p:cNvPr>
          <p:cNvSpPr/>
          <p:nvPr/>
        </p:nvSpPr>
        <p:spPr>
          <a:xfrm>
            <a:off x="-3737" y="0"/>
            <a:ext cx="5550544"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22D545C4-4B43-F2C6-9E77-EE842738C478}"/>
              </a:ext>
            </a:extLst>
          </p:cNvPr>
          <p:cNvGrpSpPr/>
          <p:nvPr/>
        </p:nvGrpSpPr>
        <p:grpSpPr>
          <a:xfrm rot="16200000">
            <a:off x="-2540440" y="2527515"/>
            <a:ext cx="6852153" cy="1771273"/>
            <a:chOff x="-393221" y="-3361134"/>
            <a:chExt cx="6643632" cy="1717371"/>
          </a:xfrm>
          <a:solidFill>
            <a:schemeClr val="bg1">
              <a:alpha val="15000"/>
            </a:schemeClr>
          </a:solidFill>
        </p:grpSpPr>
        <p:sp>
          <p:nvSpPr>
            <p:cNvPr id="11" name="Freeform: Shape 10">
              <a:extLst>
                <a:ext uri="{FF2B5EF4-FFF2-40B4-BE49-F238E27FC236}">
                  <a16:creationId xmlns:a16="http://schemas.microsoft.com/office/drawing/2014/main" id="{DA1EB39B-BC55-0130-75BA-9A49F0430A6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2" name="Freeform: Shape 11">
              <a:extLst>
                <a:ext uri="{FF2B5EF4-FFF2-40B4-BE49-F238E27FC236}">
                  <a16:creationId xmlns:a16="http://schemas.microsoft.com/office/drawing/2014/main" id="{63E9793D-3294-2C3A-ED20-A6229C77976A}"/>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3" name="Freeform: Shape 12">
              <a:extLst>
                <a:ext uri="{FF2B5EF4-FFF2-40B4-BE49-F238E27FC236}">
                  <a16:creationId xmlns:a16="http://schemas.microsoft.com/office/drawing/2014/main" id="{4ECFD309-4A3D-8912-C953-64E51B6C48C0}"/>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4" name="Freeform: Shape 13">
              <a:extLst>
                <a:ext uri="{FF2B5EF4-FFF2-40B4-BE49-F238E27FC236}">
                  <a16:creationId xmlns:a16="http://schemas.microsoft.com/office/drawing/2014/main" id="{EAD59AD2-E741-CA9E-A544-7FC615A98F73}"/>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5" name="Freeform: Shape 14">
              <a:extLst>
                <a:ext uri="{FF2B5EF4-FFF2-40B4-BE49-F238E27FC236}">
                  <a16:creationId xmlns:a16="http://schemas.microsoft.com/office/drawing/2014/main" id="{C2747E55-1C1F-A2F8-2F62-8F5EFE444DFC}"/>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6" name="Freeform: Shape 15">
              <a:extLst>
                <a:ext uri="{FF2B5EF4-FFF2-40B4-BE49-F238E27FC236}">
                  <a16:creationId xmlns:a16="http://schemas.microsoft.com/office/drawing/2014/main" id="{5CD23641-83EB-927B-1ADF-BB6C69EFF254}"/>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grpSp>
        <p:nvGrpSpPr>
          <p:cNvPr id="21" name="Group 20">
            <a:extLst>
              <a:ext uri="{FF2B5EF4-FFF2-40B4-BE49-F238E27FC236}">
                <a16:creationId xmlns:a16="http://schemas.microsoft.com/office/drawing/2014/main" id="{BAB9824E-CAF0-8F9A-4F35-8F2D51C3C818}"/>
              </a:ext>
            </a:extLst>
          </p:cNvPr>
          <p:cNvGrpSpPr/>
          <p:nvPr/>
        </p:nvGrpSpPr>
        <p:grpSpPr>
          <a:xfrm rot="16200000">
            <a:off x="-632428" y="2527515"/>
            <a:ext cx="6852153" cy="1771273"/>
            <a:chOff x="-393221" y="-3361134"/>
            <a:chExt cx="6643632" cy="1717371"/>
          </a:xfrm>
          <a:solidFill>
            <a:schemeClr val="bg1">
              <a:alpha val="10000"/>
            </a:schemeClr>
          </a:solidFill>
        </p:grpSpPr>
        <p:sp>
          <p:nvSpPr>
            <p:cNvPr id="22" name="Freeform: Shape 21">
              <a:extLst>
                <a:ext uri="{FF2B5EF4-FFF2-40B4-BE49-F238E27FC236}">
                  <a16:creationId xmlns:a16="http://schemas.microsoft.com/office/drawing/2014/main" id="{5A2C2141-FE8F-907F-3B00-3D4F009B04C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3" name="Freeform: Shape 22">
              <a:extLst>
                <a:ext uri="{FF2B5EF4-FFF2-40B4-BE49-F238E27FC236}">
                  <a16:creationId xmlns:a16="http://schemas.microsoft.com/office/drawing/2014/main" id="{0C372388-5543-AC78-1373-841B85BBA553}"/>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4" name="Freeform: Shape 23">
              <a:extLst>
                <a:ext uri="{FF2B5EF4-FFF2-40B4-BE49-F238E27FC236}">
                  <a16:creationId xmlns:a16="http://schemas.microsoft.com/office/drawing/2014/main" id="{7583DFF9-585B-6D7E-EEF0-BAB6E633DE93}"/>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5" name="Freeform: Shape 24">
              <a:extLst>
                <a:ext uri="{FF2B5EF4-FFF2-40B4-BE49-F238E27FC236}">
                  <a16:creationId xmlns:a16="http://schemas.microsoft.com/office/drawing/2014/main" id="{A2FE1E89-DA9D-AD05-21FC-AE4B50725249}"/>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6" name="Freeform: Shape 25">
              <a:extLst>
                <a:ext uri="{FF2B5EF4-FFF2-40B4-BE49-F238E27FC236}">
                  <a16:creationId xmlns:a16="http://schemas.microsoft.com/office/drawing/2014/main" id="{E9D84003-47AA-F647-A692-F194D44650C0}"/>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7" name="Freeform: Shape 26">
              <a:extLst>
                <a:ext uri="{FF2B5EF4-FFF2-40B4-BE49-F238E27FC236}">
                  <a16:creationId xmlns:a16="http://schemas.microsoft.com/office/drawing/2014/main" id="{B4C72A08-389C-B206-1306-56CC0B91AE30}"/>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grpSp>
        <p:nvGrpSpPr>
          <p:cNvPr id="28" name="Group 27">
            <a:extLst>
              <a:ext uri="{FF2B5EF4-FFF2-40B4-BE49-F238E27FC236}">
                <a16:creationId xmlns:a16="http://schemas.microsoft.com/office/drawing/2014/main" id="{311E1D4A-8A78-27E4-E218-E2259E254B33}"/>
              </a:ext>
            </a:extLst>
          </p:cNvPr>
          <p:cNvGrpSpPr/>
          <p:nvPr/>
        </p:nvGrpSpPr>
        <p:grpSpPr>
          <a:xfrm rot="16200000">
            <a:off x="1275584" y="2527515"/>
            <a:ext cx="6852153" cy="1771273"/>
            <a:chOff x="-393221" y="-3361134"/>
            <a:chExt cx="6643632" cy="1717371"/>
          </a:xfrm>
          <a:solidFill>
            <a:schemeClr val="bg1">
              <a:alpha val="5000"/>
            </a:schemeClr>
          </a:solidFill>
        </p:grpSpPr>
        <p:sp>
          <p:nvSpPr>
            <p:cNvPr id="29" name="Freeform: Shape 28">
              <a:extLst>
                <a:ext uri="{FF2B5EF4-FFF2-40B4-BE49-F238E27FC236}">
                  <a16:creationId xmlns:a16="http://schemas.microsoft.com/office/drawing/2014/main" id="{E125B0D1-E3A7-B4C0-08EC-75E0391F07C8}"/>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0" name="Freeform: Shape 29">
              <a:extLst>
                <a:ext uri="{FF2B5EF4-FFF2-40B4-BE49-F238E27FC236}">
                  <a16:creationId xmlns:a16="http://schemas.microsoft.com/office/drawing/2014/main" id="{9393B099-088C-6601-1BA2-7DA6421EEC51}"/>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1" name="Freeform: Shape 30">
              <a:extLst>
                <a:ext uri="{FF2B5EF4-FFF2-40B4-BE49-F238E27FC236}">
                  <a16:creationId xmlns:a16="http://schemas.microsoft.com/office/drawing/2014/main" id="{69A1942F-123E-E911-0F16-449A0545DFE7}"/>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2" name="Freeform: Shape 31">
              <a:extLst>
                <a:ext uri="{FF2B5EF4-FFF2-40B4-BE49-F238E27FC236}">
                  <a16:creationId xmlns:a16="http://schemas.microsoft.com/office/drawing/2014/main" id="{D6EAAB8F-9BBA-F1DD-B808-78558821C958}"/>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3" name="Freeform: Shape 32">
              <a:extLst>
                <a:ext uri="{FF2B5EF4-FFF2-40B4-BE49-F238E27FC236}">
                  <a16:creationId xmlns:a16="http://schemas.microsoft.com/office/drawing/2014/main" id="{3A86DD5F-C8C6-AE00-18E2-B6E207A63A85}"/>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4" name="Freeform: Shape 33">
              <a:extLst>
                <a:ext uri="{FF2B5EF4-FFF2-40B4-BE49-F238E27FC236}">
                  <a16:creationId xmlns:a16="http://schemas.microsoft.com/office/drawing/2014/main" id="{4A9304FD-B4B2-D0F1-11AC-B736DEF9C46A}"/>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75" name="CaixaDeTexto 14">
            <a:extLst>
              <a:ext uri="{FF2B5EF4-FFF2-40B4-BE49-F238E27FC236}">
                <a16:creationId xmlns:a16="http://schemas.microsoft.com/office/drawing/2014/main" id="{3811C922-5941-52D4-E65E-EF69909FB8B6}"/>
              </a:ext>
            </a:extLst>
          </p:cNvPr>
          <p:cNvSpPr txBox="1"/>
          <p:nvPr/>
        </p:nvSpPr>
        <p:spPr>
          <a:xfrm>
            <a:off x="7718063" y="2151727"/>
            <a:ext cx="4313516" cy="2554545"/>
          </a:xfrm>
          <a:prstGeom prst="rect">
            <a:avLst/>
          </a:prstGeom>
          <a:noFill/>
        </p:spPr>
        <p:txBody>
          <a:bodyPr wrap="square" rtlCol="0" anchor="ctr">
            <a:spAutoFit/>
          </a:bodyPr>
          <a:lstStyle/>
          <a:p>
            <a:r>
              <a:rPr lang="pt-PT" sz="4000" b="1" dirty="0"/>
              <a:t>Monitorização Pedagógica Intercalar: como proceder?</a:t>
            </a:r>
          </a:p>
        </p:txBody>
      </p:sp>
      <p:sp>
        <p:nvSpPr>
          <p:cNvPr id="18" name="Rectangle 17">
            <a:extLst>
              <a:ext uri="{FF2B5EF4-FFF2-40B4-BE49-F238E27FC236}">
                <a16:creationId xmlns:a16="http://schemas.microsoft.com/office/drawing/2014/main" id="{DE2B6C71-FE72-AACF-EE5C-BFA2BD43682D}"/>
              </a:ext>
            </a:extLst>
          </p:cNvPr>
          <p:cNvSpPr/>
          <p:nvPr/>
        </p:nvSpPr>
        <p:spPr>
          <a:xfrm>
            <a:off x="4096554" y="1530485"/>
            <a:ext cx="3272687" cy="4016025"/>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9" name="Rectangle 18">
            <a:extLst>
              <a:ext uri="{FF2B5EF4-FFF2-40B4-BE49-F238E27FC236}">
                <a16:creationId xmlns:a16="http://schemas.microsoft.com/office/drawing/2014/main" id="{324980C2-ECA3-D28C-28AB-F401124BF608}"/>
              </a:ext>
            </a:extLst>
          </p:cNvPr>
          <p:cNvSpPr/>
          <p:nvPr/>
        </p:nvSpPr>
        <p:spPr>
          <a:xfrm>
            <a:off x="2812754" y="1311489"/>
            <a:ext cx="4129002" cy="380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76" name="CaixaDeTexto 14">
            <a:extLst>
              <a:ext uri="{FF2B5EF4-FFF2-40B4-BE49-F238E27FC236}">
                <a16:creationId xmlns:a16="http://schemas.microsoft.com/office/drawing/2014/main" id="{B88B210E-D357-D0C9-EB40-478465CB11BC}"/>
              </a:ext>
            </a:extLst>
          </p:cNvPr>
          <p:cNvSpPr txBox="1"/>
          <p:nvPr/>
        </p:nvSpPr>
        <p:spPr>
          <a:xfrm>
            <a:off x="2841774" y="1343566"/>
            <a:ext cx="4099982" cy="3770263"/>
          </a:xfrm>
          <a:prstGeom prst="rect">
            <a:avLst/>
          </a:prstGeom>
          <a:noFill/>
        </p:spPr>
        <p:txBody>
          <a:bodyPr wrap="square" rtlCol="0" anchor="b">
            <a:spAutoFit/>
          </a:bodyPr>
          <a:lstStyle/>
          <a:p>
            <a:pPr marL="0" marR="0" lvl="0" indent="0" algn="ctr" defTabSz="509351" rtl="0" eaLnBrk="1" fontAlgn="auto" latinLnBrk="0" hangingPunct="1">
              <a:lnSpc>
                <a:spcPct val="100000"/>
              </a:lnSpc>
              <a:spcBef>
                <a:spcPts val="0"/>
              </a:spcBef>
              <a:spcAft>
                <a:spcPts val="0"/>
              </a:spcAft>
              <a:buClrTx/>
              <a:buSzTx/>
              <a:buFontTx/>
              <a:buNone/>
              <a:tabLst/>
              <a:defRPr/>
            </a:pPr>
            <a:r>
              <a:rPr kumimoji="0" lang="pt-BR" sz="239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03</a:t>
            </a:r>
          </a:p>
        </p:txBody>
      </p:sp>
      <p:grpSp>
        <p:nvGrpSpPr>
          <p:cNvPr id="36" name="Group 35">
            <a:extLst>
              <a:ext uri="{FF2B5EF4-FFF2-40B4-BE49-F238E27FC236}">
                <a16:creationId xmlns:a16="http://schemas.microsoft.com/office/drawing/2014/main" id="{53A70CB7-776A-731B-1D23-CF3DC1DB6379}"/>
              </a:ext>
            </a:extLst>
          </p:cNvPr>
          <p:cNvGrpSpPr/>
          <p:nvPr/>
        </p:nvGrpSpPr>
        <p:grpSpPr>
          <a:xfrm>
            <a:off x="7152099" y="3257781"/>
            <a:ext cx="556789" cy="342438"/>
            <a:chOff x="1462693" y="1423987"/>
            <a:chExt cx="6520589" cy="4010310"/>
          </a:xfrm>
          <a:solidFill>
            <a:srgbClr val="0D28C2"/>
          </a:solidFill>
        </p:grpSpPr>
        <p:sp>
          <p:nvSpPr>
            <p:cNvPr id="37" name="Freeform: Shape 36">
              <a:extLst>
                <a:ext uri="{FF2B5EF4-FFF2-40B4-BE49-F238E27FC236}">
                  <a16:creationId xmlns:a16="http://schemas.microsoft.com/office/drawing/2014/main" id="{8DA2CF78-0065-8CC5-6282-F8217EEAFC93}"/>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B99159A4-3310-4410-00D7-9C9D1746A946}"/>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9057FE14-D30A-CDC3-524B-CE2EDEA934A4}"/>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3E894E0F-AB55-D96D-81BF-2A68107669CC}"/>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43" name="Picture 42">
            <a:extLst>
              <a:ext uri="{FF2B5EF4-FFF2-40B4-BE49-F238E27FC236}">
                <a16:creationId xmlns:a16="http://schemas.microsoft.com/office/drawing/2014/main" id="{646E9B1F-85A1-9EC9-2ED2-A68B5E803F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Tree>
    <p:extLst>
      <p:ext uri="{BB962C8B-B14F-4D97-AF65-F5344CB8AC3E}">
        <p14:creationId xmlns:p14="http://schemas.microsoft.com/office/powerpoint/2010/main" val="284025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325B00E6-CFC9-A0D4-2120-256DC26EFEA2}"/>
              </a:ext>
            </a:extLst>
          </p:cNvPr>
          <p:cNvSpPr/>
          <p:nvPr/>
        </p:nvSpPr>
        <p:spPr>
          <a:xfrm>
            <a:off x="11338560" y="0"/>
            <a:ext cx="85344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628FC-79B5-AA45-410A-43D4FF8E8C43}"/>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54CB9094-282B-EF06-A4CF-DFB531D9A901}"/>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D8193AE2-16AB-6864-4223-147B2E72D59B}"/>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5AE763EC-8BC2-67B8-1C6A-823E6D16F7CB}"/>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90AB0208-1BED-1600-CBF6-47E9FCD0E96C}"/>
              </a:ext>
            </a:extLst>
          </p:cNvPr>
          <p:cNvSpPr txBox="1"/>
          <p:nvPr/>
        </p:nvSpPr>
        <p:spPr>
          <a:xfrm>
            <a:off x="1029502" y="282201"/>
            <a:ext cx="9028898" cy="461665"/>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PT"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Monitorização Intercalar</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07C05F5-1E2E-A2EF-52FC-19F5DA99B95E}"/>
              </a:ext>
            </a:extLst>
          </p:cNvPr>
          <p:cNvSpPr txBox="1"/>
          <p:nvPr/>
        </p:nvSpPr>
        <p:spPr>
          <a:xfrm>
            <a:off x="183330" y="743866"/>
            <a:ext cx="10979168" cy="6186309"/>
          </a:xfrm>
          <a:prstGeom prst="rect">
            <a:avLst/>
          </a:prstGeom>
          <a:noFill/>
        </p:spPr>
        <p:txBody>
          <a:bodyPr wrap="square">
            <a:spAutoFit/>
          </a:bodyPr>
          <a:lstStyle/>
          <a:p>
            <a:pPr algn="just"/>
            <a:r>
              <a:rPr lang="pt-PT" sz="2200" dirty="0"/>
              <a:t>Tem como objetivo detetar anomalias no funcionamento das UC (qualquer condição que perturbe o seu normal funcionamento), de modo a que se possa proceder a alterações em tempo útil, minimizando as consequências negativas de um funcionamento irregular</a:t>
            </a:r>
          </a:p>
          <a:p>
            <a:pPr algn="just"/>
            <a:r>
              <a:rPr lang="pt-PT" sz="2200" b="1" dirty="0"/>
              <a:t>Procedimento</a:t>
            </a:r>
          </a:p>
          <a:p>
            <a:pPr marL="800100" lvl="1" indent="-342900" algn="just">
              <a:buFont typeface="Arial" panose="020B0604020202020204" pitchFamily="34" charset="0"/>
              <a:buChar char="•"/>
            </a:pPr>
            <a:r>
              <a:rPr lang="pt-PT" sz="2200" dirty="0"/>
              <a:t>Recolha de informação entre a 4.ª e 5.ª semana de aulas de cada semestre.</a:t>
            </a:r>
          </a:p>
          <a:p>
            <a:pPr marL="800100" lvl="1" indent="-342900" algn="just">
              <a:buFont typeface="Arial" panose="020B0604020202020204" pitchFamily="34" charset="0"/>
              <a:buChar char="•"/>
            </a:pPr>
            <a:r>
              <a:rPr lang="en-US" sz="2200" dirty="0"/>
              <a:t>Um </a:t>
            </a:r>
            <a:r>
              <a:rPr lang="en-US" sz="2200" dirty="0" err="1"/>
              <a:t>docente</a:t>
            </a:r>
            <a:r>
              <a:rPr lang="en-US" sz="2200" dirty="0"/>
              <a:t> </a:t>
            </a:r>
            <a:r>
              <a:rPr lang="en-US" sz="2200" dirty="0" err="1"/>
              <a:t>poderá</a:t>
            </a:r>
            <a:r>
              <a:rPr lang="en-US" sz="2200" dirty="0"/>
              <a:t> </a:t>
            </a:r>
            <a:r>
              <a:rPr lang="en-US" sz="2200" dirty="0" err="1"/>
              <a:t>conceder</a:t>
            </a:r>
            <a:r>
              <a:rPr lang="en-US" sz="2200" dirty="0"/>
              <a:t> a </a:t>
            </a:r>
            <a:r>
              <a:rPr lang="en-US" sz="2200" dirty="0" err="1"/>
              <a:t>parte</a:t>
            </a:r>
            <a:r>
              <a:rPr lang="en-US" sz="2200" dirty="0"/>
              <a:t> final da </a:t>
            </a:r>
            <a:r>
              <a:rPr lang="en-US" sz="2200" dirty="0" err="1"/>
              <a:t>sua</a:t>
            </a:r>
            <a:r>
              <a:rPr lang="en-US" sz="2200" dirty="0"/>
              <a:t> aula, </a:t>
            </a:r>
            <a:r>
              <a:rPr lang="en-US" sz="2200" dirty="0" err="1"/>
              <a:t>mediante</a:t>
            </a:r>
            <a:r>
              <a:rPr lang="en-US" sz="2200" dirty="0"/>
              <a:t> </a:t>
            </a:r>
            <a:r>
              <a:rPr lang="en-US" sz="2200" dirty="0" err="1"/>
              <a:t>solicitação</a:t>
            </a:r>
            <a:r>
              <a:rPr lang="en-US" sz="2200" dirty="0"/>
              <a:t> do </a:t>
            </a:r>
            <a:r>
              <a:rPr lang="en-US" sz="2200" dirty="0" err="1"/>
              <a:t>Delegado</a:t>
            </a:r>
            <a:r>
              <a:rPr lang="en-US" sz="2200" dirty="0"/>
              <a:t>.</a:t>
            </a:r>
          </a:p>
          <a:p>
            <a:pPr marL="800100" lvl="1" indent="-342900" algn="just">
              <a:buFont typeface="Arial" panose="020B0604020202020204" pitchFamily="34" charset="0"/>
              <a:buChar char="•"/>
            </a:pPr>
            <a:r>
              <a:rPr lang="pt-PT" sz="2200" dirty="0"/>
              <a:t>Submissão, até 48 horas antes do Conselho de Ano, dos resultados da Monitorização intercalar na plataforma I-MERITUS, assegurando-se de que </a:t>
            </a:r>
            <a:r>
              <a:rPr lang="pt-PT" sz="2200" b="1" dirty="0"/>
              <a:t>as informações submetidas refletem de forma fidedigna e responsável os pontos de vista dos estudantes da turma</a:t>
            </a:r>
            <a:r>
              <a:rPr lang="pt-PT" sz="2200" dirty="0"/>
              <a:t>, com salvaguarda do respeito devido aos docentes em causa.</a:t>
            </a:r>
            <a:endParaRPr lang="en-US" sz="2200" dirty="0"/>
          </a:p>
          <a:p>
            <a:pPr marL="800100" lvl="1" indent="-342900" algn="just">
              <a:buFont typeface="Arial" panose="020B0604020202020204" pitchFamily="34" charset="0"/>
              <a:buChar char="•"/>
            </a:pPr>
            <a:r>
              <a:rPr lang="pt-PT" sz="2200" dirty="0"/>
              <a:t>Participação nas reuniões de Conselho de ano, clarificando aspetos da monitorização intercalar e, caso seja aplicável, contribuindo para a definição das datas dos instrumentos de avaliação (realizados ao longo do semestre).</a:t>
            </a:r>
            <a:endParaRPr lang="en-US" sz="2200" dirty="0"/>
          </a:p>
        </p:txBody>
      </p:sp>
      <p:grpSp>
        <p:nvGrpSpPr>
          <p:cNvPr id="50" name="Group 49">
            <a:extLst>
              <a:ext uri="{FF2B5EF4-FFF2-40B4-BE49-F238E27FC236}">
                <a16:creationId xmlns:a16="http://schemas.microsoft.com/office/drawing/2014/main" id="{FE865B21-5B81-7039-D913-D588760CFC5C}"/>
              </a:ext>
            </a:extLst>
          </p:cNvPr>
          <p:cNvGrpSpPr/>
          <p:nvPr/>
        </p:nvGrpSpPr>
        <p:grpSpPr>
          <a:xfrm flipH="1">
            <a:off x="10925749" y="3371246"/>
            <a:ext cx="673715" cy="414350"/>
            <a:chOff x="1462693" y="1423987"/>
            <a:chExt cx="6520589" cy="4010310"/>
          </a:xfrm>
          <a:solidFill>
            <a:srgbClr val="0D28C2"/>
          </a:solidFill>
        </p:grpSpPr>
        <p:sp>
          <p:nvSpPr>
            <p:cNvPr id="51" name="Freeform: Shape 50">
              <a:extLst>
                <a:ext uri="{FF2B5EF4-FFF2-40B4-BE49-F238E27FC236}">
                  <a16:creationId xmlns:a16="http://schemas.microsoft.com/office/drawing/2014/main" id="{02DEF47D-EF82-223D-151A-4F24429BF97C}"/>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CE900510-03B3-F0D5-CEDC-0F18F6186102}"/>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CAA6C57-B116-A5F7-5E4F-A3B7998BB561}"/>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12159916-7B07-2B9A-ABB5-404BB42F97FB}"/>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128985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325B00E6-CFC9-A0D4-2120-256DC26EFEA2}"/>
              </a:ext>
            </a:extLst>
          </p:cNvPr>
          <p:cNvSpPr/>
          <p:nvPr/>
        </p:nvSpPr>
        <p:spPr>
          <a:xfrm>
            <a:off x="11338560" y="0"/>
            <a:ext cx="85344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628FC-79B5-AA45-410A-43D4FF8E8C43}"/>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54CB9094-282B-EF06-A4CF-DFB531D9A901}"/>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D8193AE2-16AB-6864-4223-147B2E72D59B}"/>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5AE763EC-8BC2-67B8-1C6A-823E6D16F7CB}"/>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90AB0208-1BED-1600-CBF6-47E9FCD0E96C}"/>
              </a:ext>
            </a:extLst>
          </p:cNvPr>
          <p:cNvSpPr txBox="1"/>
          <p:nvPr/>
        </p:nvSpPr>
        <p:spPr>
          <a:xfrm>
            <a:off x="1029502" y="282201"/>
            <a:ext cx="9028898" cy="461665"/>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PT"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Monitorização Intercalar: Resultados</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07C05F5-1E2E-A2EF-52FC-19F5DA99B95E}"/>
              </a:ext>
            </a:extLst>
          </p:cNvPr>
          <p:cNvSpPr txBox="1"/>
          <p:nvPr/>
        </p:nvSpPr>
        <p:spPr>
          <a:xfrm>
            <a:off x="152611" y="1339814"/>
            <a:ext cx="10903977" cy="5135060"/>
          </a:xfrm>
          <a:prstGeom prst="rect">
            <a:avLst/>
          </a:prstGeom>
          <a:noFill/>
        </p:spPr>
        <p:txBody>
          <a:bodyPr wrap="square">
            <a:spAutoFit/>
          </a:bodyPr>
          <a:lstStyle/>
          <a:p>
            <a:pPr marL="673200" indent="-457200" algn="just">
              <a:buFont typeface="+mj-lt"/>
              <a:buAutoNum type="arabicPeriod"/>
            </a:pPr>
            <a:r>
              <a:rPr lang="pt-PT" sz="2400" dirty="0"/>
              <a:t>Parte das anomalias podem ser resolvidas durante a reunião de Conselho de Ano</a:t>
            </a:r>
          </a:p>
          <a:p>
            <a:pPr marL="673200" indent="-457200" algn="just">
              <a:buFont typeface="+mj-lt"/>
              <a:buAutoNum type="arabicPeriod"/>
            </a:pPr>
            <a:endParaRPr lang="pt-PT" sz="2400" dirty="0"/>
          </a:p>
          <a:p>
            <a:pPr marL="673200" indent="-457200" algn="just">
              <a:buFont typeface="+mj-lt"/>
              <a:buAutoNum type="arabicPeriod"/>
            </a:pPr>
            <a:r>
              <a:rPr lang="pt-PT" sz="2400" dirty="0"/>
              <a:t>O Coordenador de Ano pode atuar posteriormente junto dos serviços</a:t>
            </a:r>
          </a:p>
          <a:p>
            <a:pPr marL="673200" indent="-457200" algn="just">
              <a:buFont typeface="+mj-lt"/>
              <a:buAutoNum type="arabicPeriod"/>
            </a:pPr>
            <a:endParaRPr lang="pt-PT" sz="2400" dirty="0"/>
          </a:p>
          <a:p>
            <a:pPr marL="673200" indent="-457200" algn="just">
              <a:buFont typeface="+mj-lt"/>
              <a:buAutoNum type="arabicPeriod"/>
            </a:pPr>
            <a:r>
              <a:rPr lang="pt-PT" sz="2400" dirty="0"/>
              <a:t>A Comissão Pedagógica da Escola analisa as atas submetidas pelos Coordenadores de Ano, identifica as anomalias mais comuns e elabora um relatório</a:t>
            </a:r>
          </a:p>
          <a:p>
            <a:pPr marL="673200" indent="-457200" algn="just">
              <a:buFont typeface="+mj-lt"/>
              <a:buAutoNum type="arabicPeriod"/>
            </a:pPr>
            <a:endParaRPr lang="pt-PT" sz="2400" dirty="0"/>
          </a:p>
          <a:p>
            <a:pPr marL="673200" indent="-457200" algn="just">
              <a:buFont typeface="+mj-lt"/>
              <a:buAutoNum type="arabicPeriod"/>
            </a:pPr>
            <a:r>
              <a:rPr lang="pt-PT" sz="2400" dirty="0"/>
              <a:t>O Conselho Pedagógico analisa os relatórios das Comissões Pedagógicas, identificando as anomalias e atuando junto dos órgãos e serviços, por forma a minimizar futuras ocorrências.</a:t>
            </a:r>
          </a:p>
          <a:p>
            <a:pPr>
              <a:lnSpc>
                <a:spcPts val="1800"/>
              </a:lnSpc>
            </a:pPr>
            <a:endPar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p:txBody>
      </p:sp>
      <p:grpSp>
        <p:nvGrpSpPr>
          <p:cNvPr id="50" name="Group 49">
            <a:extLst>
              <a:ext uri="{FF2B5EF4-FFF2-40B4-BE49-F238E27FC236}">
                <a16:creationId xmlns:a16="http://schemas.microsoft.com/office/drawing/2014/main" id="{FE865B21-5B81-7039-D913-D588760CFC5C}"/>
              </a:ext>
            </a:extLst>
          </p:cNvPr>
          <p:cNvGrpSpPr/>
          <p:nvPr/>
        </p:nvGrpSpPr>
        <p:grpSpPr>
          <a:xfrm flipH="1">
            <a:off x="10949609" y="3221825"/>
            <a:ext cx="673715" cy="414350"/>
            <a:chOff x="1462693" y="1423987"/>
            <a:chExt cx="6520589" cy="4010310"/>
          </a:xfrm>
          <a:solidFill>
            <a:srgbClr val="0D28C2"/>
          </a:solidFill>
        </p:grpSpPr>
        <p:sp>
          <p:nvSpPr>
            <p:cNvPr id="51" name="Freeform: Shape 50">
              <a:extLst>
                <a:ext uri="{FF2B5EF4-FFF2-40B4-BE49-F238E27FC236}">
                  <a16:creationId xmlns:a16="http://schemas.microsoft.com/office/drawing/2014/main" id="{02DEF47D-EF82-223D-151A-4F24429BF97C}"/>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CE900510-03B3-F0D5-CEDC-0F18F6186102}"/>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CAA6C57-B116-A5F7-5E4F-A3B7998BB561}"/>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12159916-7B07-2B9A-ABB5-404BB42F97FB}"/>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935946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D070372-D8B5-6D87-AAFC-D262347C734C}"/>
              </a:ext>
            </a:extLst>
          </p:cNvPr>
          <p:cNvSpPr/>
          <p:nvPr/>
        </p:nvSpPr>
        <p:spPr>
          <a:xfrm>
            <a:off x="-3737" y="0"/>
            <a:ext cx="5550544"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22D545C4-4B43-F2C6-9E77-EE842738C478}"/>
              </a:ext>
            </a:extLst>
          </p:cNvPr>
          <p:cNvGrpSpPr/>
          <p:nvPr/>
        </p:nvGrpSpPr>
        <p:grpSpPr>
          <a:xfrm rot="16200000">
            <a:off x="-2540440" y="2527515"/>
            <a:ext cx="6852153" cy="1771273"/>
            <a:chOff x="-393221" y="-3361134"/>
            <a:chExt cx="6643632" cy="1717371"/>
          </a:xfrm>
          <a:solidFill>
            <a:schemeClr val="bg1">
              <a:alpha val="15000"/>
            </a:schemeClr>
          </a:solidFill>
        </p:grpSpPr>
        <p:sp>
          <p:nvSpPr>
            <p:cNvPr id="11" name="Freeform: Shape 10">
              <a:extLst>
                <a:ext uri="{FF2B5EF4-FFF2-40B4-BE49-F238E27FC236}">
                  <a16:creationId xmlns:a16="http://schemas.microsoft.com/office/drawing/2014/main" id="{DA1EB39B-BC55-0130-75BA-9A49F0430A6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2" name="Freeform: Shape 11">
              <a:extLst>
                <a:ext uri="{FF2B5EF4-FFF2-40B4-BE49-F238E27FC236}">
                  <a16:creationId xmlns:a16="http://schemas.microsoft.com/office/drawing/2014/main" id="{63E9793D-3294-2C3A-ED20-A6229C77976A}"/>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3" name="Freeform: Shape 12">
              <a:extLst>
                <a:ext uri="{FF2B5EF4-FFF2-40B4-BE49-F238E27FC236}">
                  <a16:creationId xmlns:a16="http://schemas.microsoft.com/office/drawing/2014/main" id="{4ECFD309-4A3D-8912-C953-64E51B6C48C0}"/>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4" name="Freeform: Shape 13">
              <a:extLst>
                <a:ext uri="{FF2B5EF4-FFF2-40B4-BE49-F238E27FC236}">
                  <a16:creationId xmlns:a16="http://schemas.microsoft.com/office/drawing/2014/main" id="{EAD59AD2-E741-CA9E-A544-7FC615A98F73}"/>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5" name="Freeform: Shape 14">
              <a:extLst>
                <a:ext uri="{FF2B5EF4-FFF2-40B4-BE49-F238E27FC236}">
                  <a16:creationId xmlns:a16="http://schemas.microsoft.com/office/drawing/2014/main" id="{C2747E55-1C1F-A2F8-2F62-8F5EFE444DFC}"/>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6" name="Freeform: Shape 15">
              <a:extLst>
                <a:ext uri="{FF2B5EF4-FFF2-40B4-BE49-F238E27FC236}">
                  <a16:creationId xmlns:a16="http://schemas.microsoft.com/office/drawing/2014/main" id="{5CD23641-83EB-927B-1ADF-BB6C69EFF254}"/>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grpSp>
        <p:nvGrpSpPr>
          <p:cNvPr id="21" name="Group 20">
            <a:extLst>
              <a:ext uri="{FF2B5EF4-FFF2-40B4-BE49-F238E27FC236}">
                <a16:creationId xmlns:a16="http://schemas.microsoft.com/office/drawing/2014/main" id="{BAB9824E-CAF0-8F9A-4F35-8F2D51C3C818}"/>
              </a:ext>
            </a:extLst>
          </p:cNvPr>
          <p:cNvGrpSpPr/>
          <p:nvPr/>
        </p:nvGrpSpPr>
        <p:grpSpPr>
          <a:xfrm rot="16200000">
            <a:off x="-632428" y="2527515"/>
            <a:ext cx="6852153" cy="1771273"/>
            <a:chOff x="-393221" y="-3361134"/>
            <a:chExt cx="6643632" cy="1717371"/>
          </a:xfrm>
          <a:solidFill>
            <a:schemeClr val="bg1">
              <a:alpha val="10000"/>
            </a:schemeClr>
          </a:solidFill>
        </p:grpSpPr>
        <p:sp>
          <p:nvSpPr>
            <p:cNvPr id="22" name="Freeform: Shape 21">
              <a:extLst>
                <a:ext uri="{FF2B5EF4-FFF2-40B4-BE49-F238E27FC236}">
                  <a16:creationId xmlns:a16="http://schemas.microsoft.com/office/drawing/2014/main" id="{5A2C2141-FE8F-907F-3B00-3D4F009B04C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3" name="Freeform: Shape 22">
              <a:extLst>
                <a:ext uri="{FF2B5EF4-FFF2-40B4-BE49-F238E27FC236}">
                  <a16:creationId xmlns:a16="http://schemas.microsoft.com/office/drawing/2014/main" id="{0C372388-5543-AC78-1373-841B85BBA553}"/>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4" name="Freeform: Shape 23">
              <a:extLst>
                <a:ext uri="{FF2B5EF4-FFF2-40B4-BE49-F238E27FC236}">
                  <a16:creationId xmlns:a16="http://schemas.microsoft.com/office/drawing/2014/main" id="{7583DFF9-585B-6D7E-EEF0-BAB6E633DE93}"/>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5" name="Freeform: Shape 24">
              <a:extLst>
                <a:ext uri="{FF2B5EF4-FFF2-40B4-BE49-F238E27FC236}">
                  <a16:creationId xmlns:a16="http://schemas.microsoft.com/office/drawing/2014/main" id="{A2FE1E89-DA9D-AD05-21FC-AE4B50725249}"/>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6" name="Freeform: Shape 25">
              <a:extLst>
                <a:ext uri="{FF2B5EF4-FFF2-40B4-BE49-F238E27FC236}">
                  <a16:creationId xmlns:a16="http://schemas.microsoft.com/office/drawing/2014/main" id="{E9D84003-47AA-F647-A692-F194D44650C0}"/>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7" name="Freeform: Shape 26">
              <a:extLst>
                <a:ext uri="{FF2B5EF4-FFF2-40B4-BE49-F238E27FC236}">
                  <a16:creationId xmlns:a16="http://schemas.microsoft.com/office/drawing/2014/main" id="{B4C72A08-389C-B206-1306-56CC0B91AE30}"/>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grpSp>
        <p:nvGrpSpPr>
          <p:cNvPr id="28" name="Group 27">
            <a:extLst>
              <a:ext uri="{FF2B5EF4-FFF2-40B4-BE49-F238E27FC236}">
                <a16:creationId xmlns:a16="http://schemas.microsoft.com/office/drawing/2014/main" id="{311E1D4A-8A78-27E4-E218-E2259E254B33}"/>
              </a:ext>
            </a:extLst>
          </p:cNvPr>
          <p:cNvGrpSpPr/>
          <p:nvPr/>
        </p:nvGrpSpPr>
        <p:grpSpPr>
          <a:xfrm rot="16200000">
            <a:off x="1275584" y="2527515"/>
            <a:ext cx="6852153" cy="1771273"/>
            <a:chOff x="-393221" y="-3361134"/>
            <a:chExt cx="6643632" cy="1717371"/>
          </a:xfrm>
          <a:solidFill>
            <a:schemeClr val="bg1">
              <a:alpha val="5000"/>
            </a:schemeClr>
          </a:solidFill>
        </p:grpSpPr>
        <p:sp>
          <p:nvSpPr>
            <p:cNvPr id="29" name="Freeform: Shape 28">
              <a:extLst>
                <a:ext uri="{FF2B5EF4-FFF2-40B4-BE49-F238E27FC236}">
                  <a16:creationId xmlns:a16="http://schemas.microsoft.com/office/drawing/2014/main" id="{E125B0D1-E3A7-B4C0-08EC-75E0391F07C8}"/>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0" name="Freeform: Shape 29">
              <a:extLst>
                <a:ext uri="{FF2B5EF4-FFF2-40B4-BE49-F238E27FC236}">
                  <a16:creationId xmlns:a16="http://schemas.microsoft.com/office/drawing/2014/main" id="{9393B099-088C-6601-1BA2-7DA6421EEC51}"/>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1" name="Freeform: Shape 30">
              <a:extLst>
                <a:ext uri="{FF2B5EF4-FFF2-40B4-BE49-F238E27FC236}">
                  <a16:creationId xmlns:a16="http://schemas.microsoft.com/office/drawing/2014/main" id="{69A1942F-123E-E911-0F16-449A0545DFE7}"/>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2" name="Freeform: Shape 31">
              <a:extLst>
                <a:ext uri="{FF2B5EF4-FFF2-40B4-BE49-F238E27FC236}">
                  <a16:creationId xmlns:a16="http://schemas.microsoft.com/office/drawing/2014/main" id="{D6EAAB8F-9BBA-F1DD-B808-78558821C958}"/>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3" name="Freeform: Shape 32">
              <a:extLst>
                <a:ext uri="{FF2B5EF4-FFF2-40B4-BE49-F238E27FC236}">
                  <a16:creationId xmlns:a16="http://schemas.microsoft.com/office/drawing/2014/main" id="{3A86DD5F-C8C6-AE00-18E2-B6E207A63A85}"/>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4" name="Freeform: Shape 33">
              <a:extLst>
                <a:ext uri="{FF2B5EF4-FFF2-40B4-BE49-F238E27FC236}">
                  <a16:creationId xmlns:a16="http://schemas.microsoft.com/office/drawing/2014/main" id="{4A9304FD-B4B2-D0F1-11AC-B736DEF9C46A}"/>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75" name="CaixaDeTexto 14">
            <a:extLst>
              <a:ext uri="{FF2B5EF4-FFF2-40B4-BE49-F238E27FC236}">
                <a16:creationId xmlns:a16="http://schemas.microsoft.com/office/drawing/2014/main" id="{3811C922-5941-52D4-E65E-EF69909FB8B6}"/>
              </a:ext>
            </a:extLst>
          </p:cNvPr>
          <p:cNvSpPr txBox="1"/>
          <p:nvPr/>
        </p:nvSpPr>
        <p:spPr>
          <a:xfrm>
            <a:off x="7718063" y="2459503"/>
            <a:ext cx="4313516" cy="1938992"/>
          </a:xfrm>
          <a:prstGeom prst="rect">
            <a:avLst/>
          </a:prstGeom>
          <a:noFill/>
        </p:spPr>
        <p:txBody>
          <a:bodyPr wrap="square" rtlCol="0" anchor="ctr">
            <a:spAutoFit/>
          </a:bodyPr>
          <a:lstStyle/>
          <a:p>
            <a:r>
              <a:rPr lang="pt-PT" sz="4000" b="1" dirty="0"/>
              <a:t>Monitorização Pedagógica Final</a:t>
            </a:r>
          </a:p>
        </p:txBody>
      </p:sp>
      <p:sp>
        <p:nvSpPr>
          <p:cNvPr id="18" name="Rectangle 17">
            <a:extLst>
              <a:ext uri="{FF2B5EF4-FFF2-40B4-BE49-F238E27FC236}">
                <a16:creationId xmlns:a16="http://schemas.microsoft.com/office/drawing/2014/main" id="{DE2B6C71-FE72-AACF-EE5C-BFA2BD43682D}"/>
              </a:ext>
            </a:extLst>
          </p:cNvPr>
          <p:cNvSpPr/>
          <p:nvPr/>
        </p:nvSpPr>
        <p:spPr>
          <a:xfrm>
            <a:off x="4096554" y="1530485"/>
            <a:ext cx="3272687" cy="4016025"/>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9" name="Rectangle 18">
            <a:extLst>
              <a:ext uri="{FF2B5EF4-FFF2-40B4-BE49-F238E27FC236}">
                <a16:creationId xmlns:a16="http://schemas.microsoft.com/office/drawing/2014/main" id="{324980C2-ECA3-D28C-28AB-F401124BF608}"/>
              </a:ext>
            </a:extLst>
          </p:cNvPr>
          <p:cNvSpPr/>
          <p:nvPr/>
        </p:nvSpPr>
        <p:spPr>
          <a:xfrm>
            <a:off x="2812754" y="1311489"/>
            <a:ext cx="4129002" cy="380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76" name="CaixaDeTexto 14">
            <a:extLst>
              <a:ext uri="{FF2B5EF4-FFF2-40B4-BE49-F238E27FC236}">
                <a16:creationId xmlns:a16="http://schemas.microsoft.com/office/drawing/2014/main" id="{B88B210E-D357-D0C9-EB40-478465CB11BC}"/>
              </a:ext>
            </a:extLst>
          </p:cNvPr>
          <p:cNvSpPr txBox="1"/>
          <p:nvPr/>
        </p:nvSpPr>
        <p:spPr>
          <a:xfrm>
            <a:off x="2841774" y="1343566"/>
            <a:ext cx="4099982" cy="3770263"/>
          </a:xfrm>
          <a:prstGeom prst="rect">
            <a:avLst/>
          </a:prstGeom>
          <a:noFill/>
        </p:spPr>
        <p:txBody>
          <a:bodyPr wrap="square" rtlCol="0" anchor="b">
            <a:spAutoFit/>
          </a:bodyPr>
          <a:lstStyle/>
          <a:p>
            <a:pPr marL="0" marR="0" lvl="0" indent="0" algn="ctr" defTabSz="509351" rtl="0" eaLnBrk="1" fontAlgn="auto" latinLnBrk="0" hangingPunct="1">
              <a:lnSpc>
                <a:spcPct val="100000"/>
              </a:lnSpc>
              <a:spcBef>
                <a:spcPts val="0"/>
              </a:spcBef>
              <a:spcAft>
                <a:spcPts val="0"/>
              </a:spcAft>
              <a:buClrTx/>
              <a:buSzTx/>
              <a:buFontTx/>
              <a:buNone/>
              <a:tabLst/>
              <a:defRPr/>
            </a:pPr>
            <a:r>
              <a:rPr kumimoji="0" lang="pt-BR" sz="239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04</a:t>
            </a:r>
          </a:p>
        </p:txBody>
      </p:sp>
      <p:grpSp>
        <p:nvGrpSpPr>
          <p:cNvPr id="36" name="Group 35">
            <a:extLst>
              <a:ext uri="{FF2B5EF4-FFF2-40B4-BE49-F238E27FC236}">
                <a16:creationId xmlns:a16="http://schemas.microsoft.com/office/drawing/2014/main" id="{53A70CB7-776A-731B-1D23-CF3DC1DB6379}"/>
              </a:ext>
            </a:extLst>
          </p:cNvPr>
          <p:cNvGrpSpPr/>
          <p:nvPr/>
        </p:nvGrpSpPr>
        <p:grpSpPr>
          <a:xfrm>
            <a:off x="7152099" y="3257781"/>
            <a:ext cx="556789" cy="342438"/>
            <a:chOff x="1462693" y="1423987"/>
            <a:chExt cx="6520589" cy="4010310"/>
          </a:xfrm>
          <a:solidFill>
            <a:srgbClr val="0D28C2"/>
          </a:solidFill>
        </p:grpSpPr>
        <p:sp>
          <p:nvSpPr>
            <p:cNvPr id="37" name="Freeform: Shape 36">
              <a:extLst>
                <a:ext uri="{FF2B5EF4-FFF2-40B4-BE49-F238E27FC236}">
                  <a16:creationId xmlns:a16="http://schemas.microsoft.com/office/drawing/2014/main" id="{8DA2CF78-0065-8CC5-6282-F8217EEAFC93}"/>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B99159A4-3310-4410-00D7-9C9D1746A946}"/>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9057FE14-D30A-CDC3-524B-CE2EDEA934A4}"/>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3E894E0F-AB55-D96D-81BF-2A68107669CC}"/>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43" name="Picture 42">
            <a:extLst>
              <a:ext uri="{FF2B5EF4-FFF2-40B4-BE49-F238E27FC236}">
                <a16:creationId xmlns:a16="http://schemas.microsoft.com/office/drawing/2014/main" id="{646E9B1F-85A1-9EC9-2ED2-A68B5E803F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Tree>
    <p:extLst>
      <p:ext uri="{BB962C8B-B14F-4D97-AF65-F5344CB8AC3E}">
        <p14:creationId xmlns:p14="http://schemas.microsoft.com/office/powerpoint/2010/main" val="2849221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09CDC6-77CB-4019-9316-C3B25BCC55AA}"/>
              </a:ext>
            </a:extLst>
          </p:cNvPr>
          <p:cNvSpPr/>
          <p:nvPr/>
        </p:nvSpPr>
        <p:spPr>
          <a:xfrm>
            <a:off x="-2" y="0"/>
            <a:ext cx="12192001" cy="207264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AB133D7-49E4-6953-836E-F38B208B399B}"/>
              </a:ext>
            </a:extLst>
          </p:cNvPr>
          <p:cNvPicPr>
            <a:picLocks noChangeAspect="1"/>
          </p:cNvPicPr>
          <p:nvPr/>
        </p:nvPicPr>
        <p:blipFill rotWithShape="1">
          <a:blip r:embed="rId2"/>
          <a:srcRect t="31999" b="1668"/>
          <a:stretch/>
        </p:blipFill>
        <p:spPr>
          <a:xfrm>
            <a:off x="0" y="0"/>
            <a:ext cx="12192000" cy="2090607"/>
          </a:xfrm>
          <a:prstGeom prst="rect">
            <a:avLst/>
          </a:prstGeom>
        </p:spPr>
      </p:pic>
      <p:sp>
        <p:nvSpPr>
          <p:cNvPr id="83" name="Freeform: Shape 82">
            <a:extLst>
              <a:ext uri="{FF2B5EF4-FFF2-40B4-BE49-F238E27FC236}">
                <a16:creationId xmlns:a16="http://schemas.microsoft.com/office/drawing/2014/main" id="{0C8828CA-3674-D399-1D3D-6FDC17FC6C39}"/>
              </a:ext>
            </a:extLst>
          </p:cNvPr>
          <p:cNvSpPr/>
          <p:nvPr/>
        </p:nvSpPr>
        <p:spPr>
          <a:xfrm>
            <a:off x="7044307" y="1"/>
            <a:ext cx="3701251" cy="2090607"/>
          </a:xfrm>
          <a:custGeom>
            <a:avLst/>
            <a:gdLst>
              <a:gd name="connsiteX0" fmla="*/ 0 w 3701251"/>
              <a:gd name="connsiteY0" fmla="*/ 0 h 2090607"/>
              <a:gd name="connsiteX1" fmla="*/ 3485175 w 3701251"/>
              <a:gd name="connsiteY1" fmla="*/ 0 h 2090607"/>
              <a:gd name="connsiteX2" fmla="*/ 3550333 w 3701251"/>
              <a:gd name="connsiteY2" fmla="*/ 152549 h 2090607"/>
              <a:gd name="connsiteX3" fmla="*/ 3701251 w 3701251"/>
              <a:gd name="connsiteY3" fmla="*/ 1062393 h 2090607"/>
              <a:gd name="connsiteX4" fmla="*/ 3550333 w 3701251"/>
              <a:gd name="connsiteY4" fmla="*/ 1974756 h 2090607"/>
              <a:gd name="connsiteX5" fmla="*/ 3501169 w 3701251"/>
              <a:gd name="connsiteY5" fmla="*/ 2090607 h 2090607"/>
              <a:gd name="connsiteX6" fmla="*/ 130356 w 3701251"/>
              <a:gd name="connsiteY6" fmla="*/ 2090607 h 2090607"/>
              <a:gd name="connsiteX7" fmla="*/ 255829 w 3701251"/>
              <a:gd name="connsiteY7" fmla="*/ 2085021 h 2090607"/>
              <a:gd name="connsiteX8" fmla="*/ 1423859 w 3701251"/>
              <a:gd name="connsiteY8" fmla="*/ 1107882 h 2090607"/>
              <a:gd name="connsiteX9" fmla="*/ 97308 w 3701251"/>
              <a:gd name="connsiteY9" fmla="*/ 2844 h 209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1251" h="2090607">
                <a:moveTo>
                  <a:pt x="0" y="0"/>
                </a:moveTo>
                <a:lnTo>
                  <a:pt x="3485175" y="0"/>
                </a:lnTo>
                <a:lnTo>
                  <a:pt x="3550333" y="152549"/>
                </a:lnTo>
                <a:cubicBezTo>
                  <a:pt x="3649617" y="430640"/>
                  <a:pt x="3701251" y="734841"/>
                  <a:pt x="3701251" y="1062393"/>
                </a:cubicBezTo>
                <a:cubicBezTo>
                  <a:pt x="3701251" y="1389945"/>
                  <a:pt x="3649617" y="1695106"/>
                  <a:pt x="3550333" y="1974756"/>
                </a:cubicBezTo>
                <a:lnTo>
                  <a:pt x="3501169" y="2090607"/>
                </a:lnTo>
                <a:lnTo>
                  <a:pt x="130356" y="2090607"/>
                </a:lnTo>
                <a:lnTo>
                  <a:pt x="255829" y="2085021"/>
                </a:lnTo>
                <a:cubicBezTo>
                  <a:pt x="982621" y="2016482"/>
                  <a:pt x="1423859" y="1705003"/>
                  <a:pt x="1423859" y="1107882"/>
                </a:cubicBezTo>
                <a:cubicBezTo>
                  <a:pt x="1423859" y="468140"/>
                  <a:pt x="925517" y="52323"/>
                  <a:pt x="97308" y="2844"/>
                </a:cubicBezTo>
                <a:close/>
              </a:path>
            </a:pathLst>
          </a:custGeom>
          <a:solidFill>
            <a:schemeClr val="bg1"/>
          </a:solidFill>
          <a:ln w="26194"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4" name="Group 103">
            <a:extLst>
              <a:ext uri="{FF2B5EF4-FFF2-40B4-BE49-F238E27FC236}">
                <a16:creationId xmlns:a16="http://schemas.microsoft.com/office/drawing/2014/main" id="{95672200-618C-750A-74FB-C3078569DBB6}"/>
              </a:ext>
            </a:extLst>
          </p:cNvPr>
          <p:cNvGrpSpPr/>
          <p:nvPr/>
        </p:nvGrpSpPr>
        <p:grpSpPr>
          <a:xfrm rot="5400000" flipH="1">
            <a:off x="306413" y="76225"/>
            <a:ext cx="298804" cy="911638"/>
            <a:chOff x="1406152" y="4603606"/>
            <a:chExt cx="253346" cy="772948"/>
          </a:xfrm>
          <a:solidFill>
            <a:schemeClr val="bg1"/>
          </a:solidFill>
        </p:grpSpPr>
        <p:sp>
          <p:nvSpPr>
            <p:cNvPr id="105" name="Freeform: Shape 104">
              <a:extLst>
                <a:ext uri="{FF2B5EF4-FFF2-40B4-BE49-F238E27FC236}">
                  <a16:creationId xmlns:a16="http://schemas.microsoft.com/office/drawing/2014/main" id="{28BD6768-C6FD-65C6-C300-EED08710C506}"/>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6" name="Freeform: Shape 105">
              <a:extLst>
                <a:ext uri="{FF2B5EF4-FFF2-40B4-BE49-F238E27FC236}">
                  <a16:creationId xmlns:a16="http://schemas.microsoft.com/office/drawing/2014/main" id="{B1DBD19C-3536-06F2-7991-0F13A978718C}"/>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sp>
        <p:nvSpPr>
          <p:cNvPr id="107" name="CaixaDeTexto 14">
            <a:extLst>
              <a:ext uri="{FF2B5EF4-FFF2-40B4-BE49-F238E27FC236}">
                <a16:creationId xmlns:a16="http://schemas.microsoft.com/office/drawing/2014/main" id="{747AFC69-C0AA-2277-0A26-DB449C0E27F0}"/>
              </a:ext>
            </a:extLst>
          </p:cNvPr>
          <p:cNvSpPr txBox="1"/>
          <p:nvPr/>
        </p:nvSpPr>
        <p:spPr>
          <a:xfrm>
            <a:off x="1029502" y="282201"/>
            <a:ext cx="5502744" cy="1569660"/>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PT" sz="3200" b="1" i="0" u="none" strike="noStrike" kern="1200" cap="none" spc="0" normalizeH="0" baseline="0" noProof="0" dirty="0">
                <a:ln>
                  <a:noFill/>
                </a:ln>
                <a:solidFill>
                  <a:prstClr val="white"/>
                </a:solidFill>
                <a:effectLst/>
                <a:uLnTx/>
                <a:uFillTx/>
                <a:latin typeface="Century Gothic" panose="020F0302020204030204"/>
                <a:ea typeface="Verdana" panose="020B0604030504040204" pitchFamily="34" charset="0"/>
                <a:cs typeface="Arial" panose="020B0604020202020204" pitchFamily="34" charset="0"/>
              </a:rPr>
              <a:t>Monitorização Pedagógica Final: Inquéritos de satisfação</a:t>
            </a:r>
            <a:endParaRPr kumimoji="0" lang="pt-BR" sz="3200" b="1" i="0" u="none" strike="noStrike" kern="1200" cap="none" spc="0" normalizeH="0" baseline="0" noProof="0" dirty="0">
              <a:ln>
                <a:noFill/>
              </a:ln>
              <a:solidFill>
                <a:prstClr val="white"/>
              </a:solidFill>
              <a:effectLst/>
              <a:uLnTx/>
              <a:uFillTx/>
              <a:latin typeface="Century Gothic" panose="020F0302020204030204"/>
              <a:ea typeface="Verdana" panose="020B0604030504040204" pitchFamily="34" charset="0"/>
              <a:cs typeface="Arial" panose="020B0604020202020204" pitchFamily="34" charset="0"/>
            </a:endParaRPr>
          </a:p>
        </p:txBody>
      </p:sp>
      <p:pic>
        <p:nvPicPr>
          <p:cNvPr id="110" name="Picture 109">
            <a:extLst>
              <a:ext uri="{FF2B5EF4-FFF2-40B4-BE49-F238E27FC236}">
                <a16:creationId xmlns:a16="http://schemas.microsoft.com/office/drawing/2014/main" id="{85085117-331F-DF88-9293-417ECAED64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
        <p:nvSpPr>
          <p:cNvPr id="14" name="Content Placeholder 2">
            <a:extLst>
              <a:ext uri="{FF2B5EF4-FFF2-40B4-BE49-F238E27FC236}">
                <a16:creationId xmlns:a16="http://schemas.microsoft.com/office/drawing/2014/main" id="{686E2BD1-FF0F-4A9A-8099-4508B0829255}"/>
              </a:ext>
            </a:extLst>
          </p:cNvPr>
          <p:cNvSpPr txBox="1">
            <a:spLocks/>
          </p:cNvSpPr>
          <p:nvPr/>
        </p:nvSpPr>
        <p:spPr>
          <a:xfrm>
            <a:off x="527049" y="1699134"/>
            <a:ext cx="11622894" cy="46908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pt-PT" dirty="0"/>
          </a:p>
          <a:p>
            <a:pPr marL="0" indent="0">
              <a:buNone/>
            </a:pPr>
            <a:r>
              <a:rPr lang="pt-PT" sz="2400" dirty="0"/>
              <a:t>Permitem recolher o feedback dos estudantes acerca do curso, dos docentes e das Unidades Curriculares e atuar em conformidade</a:t>
            </a:r>
          </a:p>
          <a:p>
            <a:endParaRPr lang="pt-PT" dirty="0"/>
          </a:p>
        </p:txBody>
      </p:sp>
      <p:grpSp>
        <p:nvGrpSpPr>
          <p:cNvPr id="15" name="Group 14">
            <a:extLst>
              <a:ext uri="{FF2B5EF4-FFF2-40B4-BE49-F238E27FC236}">
                <a16:creationId xmlns:a16="http://schemas.microsoft.com/office/drawing/2014/main" id="{8FC010ED-16FA-4E04-BEEB-393C4F81A02A}"/>
              </a:ext>
            </a:extLst>
          </p:cNvPr>
          <p:cNvGrpSpPr/>
          <p:nvPr/>
        </p:nvGrpSpPr>
        <p:grpSpPr>
          <a:xfrm>
            <a:off x="532675" y="3070754"/>
            <a:ext cx="10915493" cy="3613074"/>
            <a:chOff x="5007695" y="8090592"/>
            <a:chExt cx="4504605" cy="1737654"/>
          </a:xfrm>
        </p:grpSpPr>
        <p:sp>
          <p:nvSpPr>
            <p:cNvPr id="16" name="Rounded Rectangle 4">
              <a:extLst>
                <a:ext uri="{FF2B5EF4-FFF2-40B4-BE49-F238E27FC236}">
                  <a16:creationId xmlns:a16="http://schemas.microsoft.com/office/drawing/2014/main" id="{0E042687-977F-435A-AFD9-7E7E17AB548F}"/>
                </a:ext>
              </a:extLst>
            </p:cNvPr>
            <p:cNvSpPr/>
            <p:nvPr/>
          </p:nvSpPr>
          <p:spPr>
            <a:xfrm>
              <a:off x="6093216" y="8135952"/>
              <a:ext cx="1028061" cy="458225"/>
            </a:xfrm>
            <a:prstGeom prst="roundRect">
              <a:avLst/>
            </a:prstGeom>
            <a:solidFill>
              <a:srgbClr val="DEEBF7"/>
            </a:solidFill>
            <a:effectLst>
              <a:outerShdw blurRad="50800" dist="254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pt-PT" sz="2000" dirty="0">
                  <a:solidFill>
                    <a:schemeClr val="tx1">
                      <a:lumMod val="65000"/>
                      <a:lumOff val="35000"/>
                    </a:schemeClr>
                  </a:solidFill>
                  <a:latin typeface="Morgan Sans" charset="0"/>
                  <a:ea typeface="Morgan Sans" charset="0"/>
                  <a:cs typeface="Morgan Sans" charset="0"/>
                </a:rPr>
                <a:t>Avaliação final</a:t>
              </a:r>
            </a:p>
            <a:p>
              <a:pPr algn="ctr"/>
              <a:r>
                <a:rPr lang="pt-PT" sz="1600" dirty="0">
                  <a:solidFill>
                    <a:schemeClr val="tx1">
                      <a:lumMod val="65000"/>
                      <a:lumOff val="35000"/>
                    </a:schemeClr>
                  </a:solidFill>
                  <a:latin typeface="Morgan Sans" charset="0"/>
                  <a:ea typeface="Morgan Sans" charset="0"/>
                  <a:cs typeface="Morgan Sans" charset="0"/>
                </a:rPr>
                <a:t>1ª + 2ª épocas</a:t>
              </a:r>
            </a:p>
          </p:txBody>
        </p:sp>
        <p:sp>
          <p:nvSpPr>
            <p:cNvPr id="17" name="Rounded Rectangle 5">
              <a:extLst>
                <a:ext uri="{FF2B5EF4-FFF2-40B4-BE49-F238E27FC236}">
                  <a16:creationId xmlns:a16="http://schemas.microsoft.com/office/drawing/2014/main" id="{043F820B-A174-4889-B842-E7E04A24238E}"/>
                </a:ext>
              </a:extLst>
            </p:cNvPr>
            <p:cNvSpPr/>
            <p:nvPr/>
          </p:nvSpPr>
          <p:spPr>
            <a:xfrm>
              <a:off x="7292622" y="8137090"/>
              <a:ext cx="940832" cy="457086"/>
            </a:xfrm>
            <a:prstGeom prst="roundRect">
              <a:avLst/>
            </a:prstGeom>
            <a:solidFill>
              <a:srgbClr val="DEECF8"/>
            </a:solidFill>
            <a:effectLst>
              <a:outerShdw blurRad="50800" dist="254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pt-PT" sz="2000" dirty="0">
                  <a:solidFill>
                    <a:schemeClr val="tx1">
                      <a:lumMod val="65000"/>
                      <a:lumOff val="35000"/>
                    </a:schemeClr>
                  </a:solidFill>
                  <a:latin typeface="Morgan Sans" charset="0"/>
                  <a:ea typeface="Morgan Sans" charset="0"/>
                  <a:cs typeface="Morgan Sans" charset="0"/>
                </a:rPr>
                <a:t>Lançamento de notas</a:t>
              </a:r>
            </a:p>
          </p:txBody>
        </p:sp>
        <p:cxnSp>
          <p:nvCxnSpPr>
            <p:cNvPr id="18" name="Straight Arrow Connector 17">
              <a:extLst>
                <a:ext uri="{FF2B5EF4-FFF2-40B4-BE49-F238E27FC236}">
                  <a16:creationId xmlns:a16="http://schemas.microsoft.com/office/drawing/2014/main" id="{BF6F5208-407F-42D4-8A74-0F1676480C5E}"/>
                </a:ext>
              </a:extLst>
            </p:cNvPr>
            <p:cNvCxnSpPr/>
            <p:nvPr/>
          </p:nvCxnSpPr>
          <p:spPr>
            <a:xfrm>
              <a:off x="7121278" y="8365063"/>
              <a:ext cx="171344" cy="569"/>
            </a:xfrm>
            <a:prstGeom prst="straightConnector1">
              <a:avLst/>
            </a:prstGeom>
            <a:ln w="12700">
              <a:solidFill>
                <a:schemeClr val="accent1"/>
              </a:solidFill>
              <a:tailEnd type="arrow"/>
            </a:ln>
          </p:spPr>
          <p:style>
            <a:lnRef idx="2">
              <a:schemeClr val="accent1"/>
            </a:lnRef>
            <a:fillRef idx="0">
              <a:schemeClr val="accent1"/>
            </a:fillRef>
            <a:effectRef idx="1">
              <a:schemeClr val="accent1"/>
            </a:effectRef>
            <a:fontRef idx="minor">
              <a:schemeClr val="tx1"/>
            </a:fontRef>
          </p:style>
        </p:cxnSp>
        <p:sp>
          <p:nvSpPr>
            <p:cNvPr id="19" name="Preparation 7">
              <a:extLst>
                <a:ext uri="{FF2B5EF4-FFF2-40B4-BE49-F238E27FC236}">
                  <a16:creationId xmlns:a16="http://schemas.microsoft.com/office/drawing/2014/main" id="{6057D79C-642B-4063-B134-33D22D59CB43}"/>
                </a:ext>
              </a:extLst>
            </p:cNvPr>
            <p:cNvSpPr/>
            <p:nvPr/>
          </p:nvSpPr>
          <p:spPr>
            <a:xfrm>
              <a:off x="6322408" y="8789724"/>
              <a:ext cx="1794934" cy="401207"/>
            </a:xfrm>
            <a:prstGeom prst="flowChartPreparation">
              <a:avLst/>
            </a:prstGeom>
            <a:solidFill>
              <a:srgbClr val="DEEBF7"/>
            </a:solidFill>
            <a:effectLst>
              <a:outerShdw blurRad="50800" dist="254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pt-PT" sz="2000" dirty="0">
                  <a:solidFill>
                    <a:schemeClr val="tx1">
                      <a:lumMod val="65000"/>
                      <a:lumOff val="35000"/>
                    </a:schemeClr>
                  </a:solidFill>
                  <a:latin typeface="Morgan Sans" charset="0"/>
                  <a:ea typeface="Morgan Sans" charset="0"/>
                  <a:cs typeface="Morgan Sans" charset="0"/>
                </a:rPr>
                <a:t>GEQS</a:t>
              </a:r>
            </a:p>
            <a:p>
              <a:pPr algn="ctr"/>
              <a:r>
                <a:rPr lang="pt-PT" sz="1600" dirty="0">
                  <a:solidFill>
                    <a:schemeClr val="tx1">
                      <a:lumMod val="65000"/>
                      <a:lumOff val="35000"/>
                    </a:schemeClr>
                  </a:solidFill>
                  <a:latin typeface="Morgan Sans" charset="0"/>
                  <a:ea typeface="Morgan Sans" charset="0"/>
                  <a:cs typeface="Morgan Sans" charset="0"/>
                </a:rPr>
                <a:t>Tratamento de dados agregado por docente/UC</a:t>
              </a:r>
            </a:p>
          </p:txBody>
        </p:sp>
        <p:sp>
          <p:nvSpPr>
            <p:cNvPr id="20" name="Document 8">
              <a:extLst>
                <a:ext uri="{FF2B5EF4-FFF2-40B4-BE49-F238E27FC236}">
                  <a16:creationId xmlns:a16="http://schemas.microsoft.com/office/drawing/2014/main" id="{99A6E499-95EE-4603-8E4F-22FB2EC53C1A}"/>
                </a:ext>
              </a:extLst>
            </p:cNvPr>
            <p:cNvSpPr/>
            <p:nvPr/>
          </p:nvSpPr>
          <p:spPr>
            <a:xfrm>
              <a:off x="5007695" y="8150675"/>
              <a:ext cx="872294" cy="1202652"/>
            </a:xfrm>
            <a:prstGeom prst="flowChartDocument">
              <a:avLst/>
            </a:prstGeom>
            <a:gradFill>
              <a:gsLst>
                <a:gs pos="0">
                  <a:srgbClr val="DEECF8"/>
                </a:gs>
                <a:gs pos="100000">
                  <a:schemeClr val="accent1">
                    <a:lumMod val="60000"/>
                    <a:lumOff val="40000"/>
                  </a:schemeClr>
                </a:gs>
              </a:gsLst>
            </a:gradFill>
            <a:effectLst>
              <a:outerShdw blurRad="50800" dist="254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pt-PT" sz="2400" dirty="0">
                  <a:solidFill>
                    <a:schemeClr val="tx1">
                      <a:lumMod val="65000"/>
                      <a:lumOff val="35000"/>
                    </a:schemeClr>
                  </a:solidFill>
                  <a:latin typeface="Morgan Sans" charset="0"/>
                  <a:ea typeface="Morgan Sans" charset="0"/>
                  <a:cs typeface="Morgan Sans" charset="0"/>
                </a:rPr>
                <a:t>Questionário</a:t>
              </a:r>
            </a:p>
            <a:p>
              <a:pPr algn="ctr"/>
              <a:endParaRPr lang="pt-PT" sz="1800" dirty="0">
                <a:solidFill>
                  <a:schemeClr val="tx1">
                    <a:lumMod val="65000"/>
                    <a:lumOff val="35000"/>
                  </a:schemeClr>
                </a:solidFill>
                <a:latin typeface="Morgan Sans" charset="0"/>
                <a:ea typeface="Morgan Sans" charset="0"/>
                <a:cs typeface="Morgan Sans" charset="0"/>
              </a:endParaRPr>
            </a:p>
            <a:p>
              <a:pPr algn="ctr"/>
              <a:r>
                <a:rPr lang="pt-PT" sz="1800" dirty="0">
                  <a:solidFill>
                    <a:schemeClr val="tx1">
                      <a:lumMod val="65000"/>
                      <a:lumOff val="35000"/>
                    </a:schemeClr>
                  </a:solidFill>
                  <a:latin typeface="Morgan Sans" charset="0"/>
                  <a:ea typeface="Morgan Sans" charset="0"/>
                  <a:cs typeface="Morgan Sans" charset="0"/>
                </a:rPr>
                <a:t>preenchimento</a:t>
              </a:r>
            </a:p>
            <a:p>
              <a:pPr algn="ctr"/>
              <a:r>
                <a:rPr lang="pt-PT" sz="1800" dirty="0">
                  <a:solidFill>
                    <a:schemeClr val="tx1">
                      <a:lumMod val="65000"/>
                      <a:lumOff val="35000"/>
                    </a:schemeClr>
                  </a:solidFill>
                  <a:latin typeface="Morgan Sans" charset="0"/>
                  <a:ea typeface="Morgan Sans" charset="0"/>
                  <a:cs typeface="Morgan Sans" charset="0"/>
                </a:rPr>
                <a:t>no Fénix</a:t>
              </a:r>
            </a:p>
            <a:p>
              <a:pPr algn="ctr"/>
              <a:endParaRPr lang="pt-PT" sz="1800" dirty="0">
                <a:solidFill>
                  <a:schemeClr val="tx1">
                    <a:lumMod val="65000"/>
                    <a:lumOff val="35000"/>
                  </a:schemeClr>
                </a:solidFill>
                <a:latin typeface="Morgan Sans" charset="0"/>
                <a:ea typeface="Morgan Sans" charset="0"/>
                <a:cs typeface="Morgan Sans" charset="0"/>
              </a:endParaRPr>
            </a:p>
            <a:p>
              <a:pPr algn="ctr"/>
              <a:r>
                <a:rPr lang="pt-PT" sz="1400" b="1" dirty="0">
                  <a:solidFill>
                    <a:schemeClr val="tx1">
                      <a:lumMod val="65000"/>
                      <a:lumOff val="35000"/>
                    </a:schemeClr>
                  </a:solidFill>
                  <a:latin typeface="Morgan Sans" charset="0"/>
                  <a:ea typeface="Morgan Sans" charset="0"/>
                  <a:cs typeface="Morgan Sans" charset="0"/>
                </a:rPr>
                <a:t>(últimos 20% das aulas)</a:t>
              </a:r>
            </a:p>
            <a:p>
              <a:pPr algn="ctr"/>
              <a:endParaRPr lang="pt-PT" sz="1800" dirty="0">
                <a:solidFill>
                  <a:schemeClr val="tx1">
                    <a:lumMod val="65000"/>
                    <a:lumOff val="35000"/>
                  </a:schemeClr>
                </a:solidFill>
                <a:latin typeface="Morgan Sans" charset="0"/>
                <a:ea typeface="Morgan Sans" charset="0"/>
                <a:cs typeface="Morgan Sans" charset="0"/>
              </a:endParaRPr>
            </a:p>
          </p:txBody>
        </p:sp>
        <p:cxnSp>
          <p:nvCxnSpPr>
            <p:cNvPr id="21" name="Straight Connector 20">
              <a:extLst>
                <a:ext uri="{FF2B5EF4-FFF2-40B4-BE49-F238E27FC236}">
                  <a16:creationId xmlns:a16="http://schemas.microsoft.com/office/drawing/2014/main" id="{583F1CA0-FAD5-45E6-81FB-C657A07E6618}"/>
                </a:ext>
              </a:extLst>
            </p:cNvPr>
            <p:cNvCxnSpPr/>
            <p:nvPr/>
          </p:nvCxnSpPr>
          <p:spPr>
            <a:xfrm>
              <a:off x="6018191" y="8090592"/>
              <a:ext cx="0" cy="1262735"/>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36DEF1B-FAFC-4D07-A316-AB6D0AE09263}"/>
                </a:ext>
              </a:extLst>
            </p:cNvPr>
            <p:cNvCxnSpPr/>
            <p:nvPr/>
          </p:nvCxnSpPr>
          <p:spPr>
            <a:xfrm>
              <a:off x="8336002" y="8090592"/>
              <a:ext cx="0" cy="1262735"/>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23" name="Notched Right Arrow 11">
              <a:extLst>
                <a:ext uri="{FF2B5EF4-FFF2-40B4-BE49-F238E27FC236}">
                  <a16:creationId xmlns:a16="http://schemas.microsoft.com/office/drawing/2014/main" id="{8D9D8DD3-6E41-4585-A66D-22AF2F64AB4E}"/>
                </a:ext>
              </a:extLst>
            </p:cNvPr>
            <p:cNvSpPr/>
            <p:nvPr/>
          </p:nvSpPr>
          <p:spPr>
            <a:xfrm>
              <a:off x="5016867" y="9457459"/>
              <a:ext cx="1137099" cy="370787"/>
            </a:xfrm>
            <a:prstGeom prst="notchedRightArrow">
              <a:avLst>
                <a:gd name="adj1" fmla="val 62227"/>
                <a:gd name="adj2" fmla="val 50000"/>
              </a:avLst>
            </a:prstGeom>
            <a:solidFill>
              <a:schemeClr val="bg1">
                <a:lumMod val="85000"/>
              </a:schemeClr>
            </a:solidFill>
            <a:ln>
              <a:noFill/>
            </a:ln>
            <a:effectLst>
              <a:outerShdw blurRad="50800" dist="254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pt-PT" sz="2400" dirty="0">
                  <a:solidFill>
                    <a:schemeClr val="tx2"/>
                  </a:solidFill>
                  <a:latin typeface="Morgan Sans" charset="0"/>
                  <a:ea typeface="Morgan Sans" charset="0"/>
                  <a:cs typeface="Morgan Sans" charset="0"/>
                </a:rPr>
                <a:t>fase 1</a:t>
              </a:r>
            </a:p>
          </p:txBody>
        </p:sp>
        <p:sp>
          <p:nvSpPr>
            <p:cNvPr id="24" name="Notched Right Arrow 12">
              <a:extLst>
                <a:ext uri="{FF2B5EF4-FFF2-40B4-BE49-F238E27FC236}">
                  <a16:creationId xmlns:a16="http://schemas.microsoft.com/office/drawing/2014/main" id="{A5AA275C-415D-44EF-87A3-5EDE97C81158}"/>
                </a:ext>
              </a:extLst>
            </p:cNvPr>
            <p:cNvSpPr/>
            <p:nvPr/>
          </p:nvSpPr>
          <p:spPr>
            <a:xfrm>
              <a:off x="6153966" y="9457459"/>
              <a:ext cx="2277312" cy="370787"/>
            </a:xfrm>
            <a:prstGeom prst="notchedRightArrow">
              <a:avLst>
                <a:gd name="adj1" fmla="val 66303"/>
                <a:gd name="adj2" fmla="val 50000"/>
              </a:avLst>
            </a:prstGeom>
            <a:solidFill>
              <a:schemeClr val="bg1">
                <a:lumMod val="85000"/>
              </a:schemeClr>
            </a:solidFill>
            <a:ln>
              <a:noFill/>
            </a:ln>
            <a:effectLst>
              <a:outerShdw blurRad="50800" dist="254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pt-PT" sz="2400" dirty="0">
                  <a:solidFill>
                    <a:schemeClr val="tx2"/>
                  </a:solidFill>
                  <a:latin typeface="Morgan Sans" charset="0"/>
                  <a:ea typeface="Morgan Sans" charset="0"/>
                  <a:cs typeface="Morgan Sans" charset="0"/>
                </a:rPr>
                <a:t>fase 2</a:t>
              </a:r>
            </a:p>
          </p:txBody>
        </p:sp>
        <p:sp>
          <p:nvSpPr>
            <p:cNvPr id="25" name="Notched Right Arrow 13">
              <a:extLst>
                <a:ext uri="{FF2B5EF4-FFF2-40B4-BE49-F238E27FC236}">
                  <a16:creationId xmlns:a16="http://schemas.microsoft.com/office/drawing/2014/main" id="{6AC9DD2D-A2F6-427D-92A6-214B49EE9BF6}"/>
                </a:ext>
              </a:extLst>
            </p:cNvPr>
            <p:cNvSpPr/>
            <p:nvPr/>
          </p:nvSpPr>
          <p:spPr>
            <a:xfrm>
              <a:off x="8431278" y="9457459"/>
              <a:ext cx="1081022" cy="370787"/>
            </a:xfrm>
            <a:prstGeom prst="notchedRightArrow">
              <a:avLst>
                <a:gd name="adj1" fmla="val 66303"/>
                <a:gd name="adj2" fmla="val 50000"/>
              </a:avLst>
            </a:prstGeom>
            <a:solidFill>
              <a:schemeClr val="bg1">
                <a:lumMod val="85000"/>
              </a:schemeClr>
            </a:solidFill>
            <a:ln>
              <a:noFill/>
            </a:ln>
            <a:effectLst>
              <a:outerShdw blurRad="50800" dist="254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pt-PT" sz="2400" dirty="0">
                  <a:solidFill>
                    <a:schemeClr val="tx2"/>
                  </a:solidFill>
                  <a:latin typeface="Morgan Sans" charset="0"/>
                  <a:ea typeface="Morgan Sans" charset="0"/>
                  <a:cs typeface="Morgan Sans" charset="0"/>
                </a:rPr>
                <a:t>fase 3</a:t>
              </a:r>
            </a:p>
          </p:txBody>
        </p:sp>
        <p:sp>
          <p:nvSpPr>
            <p:cNvPr id="26" name="Folded Corner 14">
              <a:extLst>
                <a:ext uri="{FF2B5EF4-FFF2-40B4-BE49-F238E27FC236}">
                  <a16:creationId xmlns:a16="http://schemas.microsoft.com/office/drawing/2014/main" id="{CF487E55-2678-420E-ACF7-5070077DDCB9}"/>
                </a:ext>
              </a:extLst>
            </p:cNvPr>
            <p:cNvSpPr/>
            <p:nvPr/>
          </p:nvSpPr>
          <p:spPr>
            <a:xfrm>
              <a:off x="8522959" y="8135953"/>
              <a:ext cx="967658" cy="528300"/>
            </a:xfrm>
            <a:prstGeom prst="foldedCorner">
              <a:avLst/>
            </a:prstGeom>
            <a:gradFill>
              <a:gsLst>
                <a:gs pos="0">
                  <a:srgbClr val="DEECF8"/>
                </a:gs>
                <a:gs pos="100000">
                  <a:schemeClr val="accent1">
                    <a:lumMod val="60000"/>
                    <a:lumOff val="40000"/>
                  </a:schemeClr>
                </a:gs>
              </a:gsLst>
            </a:gradFill>
            <a:effectLst>
              <a:outerShdw blurRad="50800" dist="254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200"/>
                </a:spcAft>
              </a:pPr>
              <a:r>
                <a:rPr lang="pt-PT" sz="2000" dirty="0">
                  <a:solidFill>
                    <a:schemeClr val="tx1">
                      <a:lumMod val="65000"/>
                      <a:lumOff val="35000"/>
                    </a:schemeClr>
                  </a:solidFill>
                  <a:latin typeface="Morgan Sans" charset="0"/>
                  <a:ea typeface="Morgan Sans" charset="0"/>
                  <a:cs typeface="Morgan Sans" charset="0"/>
                </a:rPr>
                <a:t>Identificação de </a:t>
              </a:r>
            </a:p>
            <a:p>
              <a:pPr algn="ctr">
                <a:spcAft>
                  <a:spcPts val="200"/>
                </a:spcAft>
              </a:pPr>
              <a:r>
                <a:rPr lang="pt-PT" sz="2000" dirty="0">
                  <a:solidFill>
                    <a:schemeClr val="tx1">
                      <a:lumMod val="65000"/>
                      <a:lumOff val="35000"/>
                    </a:schemeClr>
                  </a:solidFill>
                  <a:latin typeface="Morgan Sans" charset="0"/>
                  <a:ea typeface="Morgan Sans" charset="0"/>
                  <a:cs typeface="Morgan Sans" charset="0"/>
                </a:rPr>
                <a:t>boas práticas</a:t>
              </a:r>
            </a:p>
          </p:txBody>
        </p:sp>
        <p:sp>
          <p:nvSpPr>
            <p:cNvPr id="27" name="Folded Corner 15">
              <a:extLst>
                <a:ext uri="{FF2B5EF4-FFF2-40B4-BE49-F238E27FC236}">
                  <a16:creationId xmlns:a16="http://schemas.microsoft.com/office/drawing/2014/main" id="{64AD7409-5EE9-42C6-859B-CC1DA72A6B2F}"/>
                </a:ext>
              </a:extLst>
            </p:cNvPr>
            <p:cNvSpPr/>
            <p:nvPr/>
          </p:nvSpPr>
          <p:spPr>
            <a:xfrm>
              <a:off x="8522960" y="8755467"/>
              <a:ext cx="967656" cy="610778"/>
            </a:xfrm>
            <a:prstGeom prst="foldedCorner">
              <a:avLst/>
            </a:prstGeom>
            <a:gradFill>
              <a:gsLst>
                <a:gs pos="0">
                  <a:srgbClr val="DEECF8"/>
                </a:gs>
                <a:gs pos="100000">
                  <a:schemeClr val="accent1">
                    <a:lumMod val="60000"/>
                    <a:lumOff val="40000"/>
                  </a:schemeClr>
                </a:gs>
              </a:gsLst>
            </a:gradFill>
            <a:effectLst>
              <a:outerShdw blurRad="50800" dist="254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pt-PT" sz="2000" dirty="0">
                  <a:solidFill>
                    <a:schemeClr val="tx1">
                      <a:lumMod val="65000"/>
                      <a:lumOff val="35000"/>
                    </a:schemeClr>
                  </a:solidFill>
                  <a:latin typeface="Morgan Sans" charset="0"/>
                  <a:ea typeface="Morgan Sans" charset="0"/>
                  <a:cs typeface="Morgan Sans" charset="0"/>
                </a:rPr>
                <a:t>Docentes/UC identificados para melhoria</a:t>
              </a:r>
            </a:p>
          </p:txBody>
        </p:sp>
        <p:sp>
          <p:nvSpPr>
            <p:cNvPr id="28" name="Right Arrow 16">
              <a:extLst>
                <a:ext uri="{FF2B5EF4-FFF2-40B4-BE49-F238E27FC236}">
                  <a16:creationId xmlns:a16="http://schemas.microsoft.com/office/drawing/2014/main" id="{50B412F3-BB8F-4791-8652-4507B2C8EBFA}"/>
                </a:ext>
              </a:extLst>
            </p:cNvPr>
            <p:cNvSpPr/>
            <p:nvPr/>
          </p:nvSpPr>
          <p:spPr>
            <a:xfrm>
              <a:off x="8182652" y="8800489"/>
              <a:ext cx="297971" cy="379111"/>
            </a:xfrm>
            <a:prstGeom prst="rightArrow">
              <a:avLst/>
            </a:prstGeom>
            <a:gradFill>
              <a:gsLst>
                <a:gs pos="0">
                  <a:schemeClr val="accent1">
                    <a:lumMod val="20000"/>
                    <a:lumOff val="80000"/>
                  </a:schemeClr>
                </a:gs>
                <a:gs pos="100000">
                  <a:schemeClr val="accent1">
                    <a:lumMod val="40000"/>
                    <a:lumOff val="60000"/>
                  </a:schemeClr>
                </a:gs>
              </a:gsLst>
            </a:gradFill>
            <a:effectLst>
              <a:outerShdw blurRad="50800" dist="254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endParaRPr lang="en-US" sz="1400">
                <a:solidFill>
                  <a:schemeClr val="tx1">
                    <a:lumMod val="65000"/>
                    <a:lumOff val="35000"/>
                  </a:schemeClr>
                </a:solidFill>
                <a:latin typeface="Morgan Sans" charset="0"/>
                <a:ea typeface="Morgan Sans" charset="0"/>
                <a:cs typeface="Morgan Sans" charset="0"/>
              </a:endParaRPr>
            </a:p>
          </p:txBody>
        </p:sp>
        <p:sp>
          <p:nvSpPr>
            <p:cNvPr id="29" name="Right Arrow 17">
              <a:extLst>
                <a:ext uri="{FF2B5EF4-FFF2-40B4-BE49-F238E27FC236}">
                  <a16:creationId xmlns:a16="http://schemas.microsoft.com/office/drawing/2014/main" id="{257035D1-DE06-4EB9-8026-D9F025B46D22}"/>
                </a:ext>
              </a:extLst>
            </p:cNvPr>
            <p:cNvSpPr/>
            <p:nvPr/>
          </p:nvSpPr>
          <p:spPr>
            <a:xfrm>
              <a:off x="5962889" y="8793438"/>
              <a:ext cx="297805" cy="379111"/>
            </a:xfrm>
            <a:prstGeom prst="rightArrow">
              <a:avLst/>
            </a:prstGeom>
            <a:gradFill>
              <a:gsLst>
                <a:gs pos="0">
                  <a:schemeClr val="accent1">
                    <a:lumMod val="20000"/>
                    <a:lumOff val="80000"/>
                  </a:schemeClr>
                </a:gs>
                <a:gs pos="100000">
                  <a:schemeClr val="accent1">
                    <a:lumMod val="40000"/>
                    <a:lumOff val="60000"/>
                  </a:schemeClr>
                </a:gs>
              </a:gsLst>
            </a:gradFill>
            <a:effectLst>
              <a:outerShdw blurRad="50800" dist="254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endParaRPr lang="en-US" sz="1400">
                <a:solidFill>
                  <a:schemeClr val="tx1">
                    <a:lumMod val="65000"/>
                    <a:lumOff val="35000"/>
                  </a:schemeClr>
                </a:solidFill>
                <a:latin typeface="Morgan Sans" charset="0"/>
                <a:ea typeface="Morgan Sans" charset="0"/>
                <a:cs typeface="Morgan Sans" charset="0"/>
              </a:endParaRPr>
            </a:p>
          </p:txBody>
        </p:sp>
      </p:grpSp>
    </p:spTree>
    <p:extLst>
      <p:ext uri="{BB962C8B-B14F-4D97-AF65-F5344CB8AC3E}">
        <p14:creationId xmlns:p14="http://schemas.microsoft.com/office/powerpoint/2010/main" val="3079552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D070372-D8B5-6D87-AAFC-D262347C734C}"/>
              </a:ext>
            </a:extLst>
          </p:cNvPr>
          <p:cNvSpPr/>
          <p:nvPr/>
        </p:nvSpPr>
        <p:spPr>
          <a:xfrm>
            <a:off x="-3737" y="0"/>
            <a:ext cx="5550544"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22D545C4-4B43-F2C6-9E77-EE842738C478}"/>
              </a:ext>
            </a:extLst>
          </p:cNvPr>
          <p:cNvGrpSpPr/>
          <p:nvPr/>
        </p:nvGrpSpPr>
        <p:grpSpPr>
          <a:xfrm rot="16200000">
            <a:off x="-2540440" y="2527515"/>
            <a:ext cx="6852153" cy="1771273"/>
            <a:chOff x="-393221" y="-3361134"/>
            <a:chExt cx="6643632" cy="1717371"/>
          </a:xfrm>
          <a:solidFill>
            <a:schemeClr val="bg1">
              <a:alpha val="15000"/>
            </a:schemeClr>
          </a:solidFill>
        </p:grpSpPr>
        <p:sp>
          <p:nvSpPr>
            <p:cNvPr id="11" name="Freeform: Shape 10">
              <a:extLst>
                <a:ext uri="{FF2B5EF4-FFF2-40B4-BE49-F238E27FC236}">
                  <a16:creationId xmlns:a16="http://schemas.microsoft.com/office/drawing/2014/main" id="{DA1EB39B-BC55-0130-75BA-9A49F0430A6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2" name="Freeform: Shape 11">
              <a:extLst>
                <a:ext uri="{FF2B5EF4-FFF2-40B4-BE49-F238E27FC236}">
                  <a16:creationId xmlns:a16="http://schemas.microsoft.com/office/drawing/2014/main" id="{63E9793D-3294-2C3A-ED20-A6229C77976A}"/>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3" name="Freeform: Shape 12">
              <a:extLst>
                <a:ext uri="{FF2B5EF4-FFF2-40B4-BE49-F238E27FC236}">
                  <a16:creationId xmlns:a16="http://schemas.microsoft.com/office/drawing/2014/main" id="{4ECFD309-4A3D-8912-C953-64E51B6C48C0}"/>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4" name="Freeform: Shape 13">
              <a:extLst>
                <a:ext uri="{FF2B5EF4-FFF2-40B4-BE49-F238E27FC236}">
                  <a16:creationId xmlns:a16="http://schemas.microsoft.com/office/drawing/2014/main" id="{EAD59AD2-E741-CA9E-A544-7FC615A98F73}"/>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5" name="Freeform: Shape 14">
              <a:extLst>
                <a:ext uri="{FF2B5EF4-FFF2-40B4-BE49-F238E27FC236}">
                  <a16:creationId xmlns:a16="http://schemas.microsoft.com/office/drawing/2014/main" id="{C2747E55-1C1F-A2F8-2F62-8F5EFE444DFC}"/>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6" name="Freeform: Shape 15">
              <a:extLst>
                <a:ext uri="{FF2B5EF4-FFF2-40B4-BE49-F238E27FC236}">
                  <a16:creationId xmlns:a16="http://schemas.microsoft.com/office/drawing/2014/main" id="{5CD23641-83EB-927B-1ADF-BB6C69EFF254}"/>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grpSp>
        <p:nvGrpSpPr>
          <p:cNvPr id="21" name="Group 20">
            <a:extLst>
              <a:ext uri="{FF2B5EF4-FFF2-40B4-BE49-F238E27FC236}">
                <a16:creationId xmlns:a16="http://schemas.microsoft.com/office/drawing/2014/main" id="{BAB9824E-CAF0-8F9A-4F35-8F2D51C3C818}"/>
              </a:ext>
            </a:extLst>
          </p:cNvPr>
          <p:cNvGrpSpPr/>
          <p:nvPr/>
        </p:nvGrpSpPr>
        <p:grpSpPr>
          <a:xfrm rot="16200000">
            <a:off x="-632428" y="2527515"/>
            <a:ext cx="6852153" cy="1771273"/>
            <a:chOff x="-393221" y="-3361134"/>
            <a:chExt cx="6643632" cy="1717371"/>
          </a:xfrm>
          <a:solidFill>
            <a:schemeClr val="bg1">
              <a:alpha val="10000"/>
            </a:schemeClr>
          </a:solidFill>
        </p:grpSpPr>
        <p:sp>
          <p:nvSpPr>
            <p:cNvPr id="22" name="Freeform: Shape 21">
              <a:extLst>
                <a:ext uri="{FF2B5EF4-FFF2-40B4-BE49-F238E27FC236}">
                  <a16:creationId xmlns:a16="http://schemas.microsoft.com/office/drawing/2014/main" id="{5A2C2141-FE8F-907F-3B00-3D4F009B04C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3" name="Freeform: Shape 22">
              <a:extLst>
                <a:ext uri="{FF2B5EF4-FFF2-40B4-BE49-F238E27FC236}">
                  <a16:creationId xmlns:a16="http://schemas.microsoft.com/office/drawing/2014/main" id="{0C372388-5543-AC78-1373-841B85BBA553}"/>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4" name="Freeform: Shape 23">
              <a:extLst>
                <a:ext uri="{FF2B5EF4-FFF2-40B4-BE49-F238E27FC236}">
                  <a16:creationId xmlns:a16="http://schemas.microsoft.com/office/drawing/2014/main" id="{7583DFF9-585B-6D7E-EEF0-BAB6E633DE93}"/>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5" name="Freeform: Shape 24">
              <a:extLst>
                <a:ext uri="{FF2B5EF4-FFF2-40B4-BE49-F238E27FC236}">
                  <a16:creationId xmlns:a16="http://schemas.microsoft.com/office/drawing/2014/main" id="{A2FE1E89-DA9D-AD05-21FC-AE4B50725249}"/>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6" name="Freeform: Shape 25">
              <a:extLst>
                <a:ext uri="{FF2B5EF4-FFF2-40B4-BE49-F238E27FC236}">
                  <a16:creationId xmlns:a16="http://schemas.microsoft.com/office/drawing/2014/main" id="{E9D84003-47AA-F647-A692-F194D44650C0}"/>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7" name="Freeform: Shape 26">
              <a:extLst>
                <a:ext uri="{FF2B5EF4-FFF2-40B4-BE49-F238E27FC236}">
                  <a16:creationId xmlns:a16="http://schemas.microsoft.com/office/drawing/2014/main" id="{B4C72A08-389C-B206-1306-56CC0B91AE30}"/>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grpSp>
        <p:nvGrpSpPr>
          <p:cNvPr id="28" name="Group 27">
            <a:extLst>
              <a:ext uri="{FF2B5EF4-FFF2-40B4-BE49-F238E27FC236}">
                <a16:creationId xmlns:a16="http://schemas.microsoft.com/office/drawing/2014/main" id="{311E1D4A-8A78-27E4-E218-E2259E254B33}"/>
              </a:ext>
            </a:extLst>
          </p:cNvPr>
          <p:cNvGrpSpPr/>
          <p:nvPr/>
        </p:nvGrpSpPr>
        <p:grpSpPr>
          <a:xfrm rot="16200000">
            <a:off x="1275584" y="2527515"/>
            <a:ext cx="6852153" cy="1771273"/>
            <a:chOff x="-393221" y="-3361134"/>
            <a:chExt cx="6643632" cy="1717371"/>
          </a:xfrm>
          <a:solidFill>
            <a:schemeClr val="bg1">
              <a:alpha val="5000"/>
            </a:schemeClr>
          </a:solidFill>
        </p:grpSpPr>
        <p:sp>
          <p:nvSpPr>
            <p:cNvPr id="29" name="Freeform: Shape 28">
              <a:extLst>
                <a:ext uri="{FF2B5EF4-FFF2-40B4-BE49-F238E27FC236}">
                  <a16:creationId xmlns:a16="http://schemas.microsoft.com/office/drawing/2014/main" id="{E125B0D1-E3A7-B4C0-08EC-75E0391F07C8}"/>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0" name="Freeform: Shape 29">
              <a:extLst>
                <a:ext uri="{FF2B5EF4-FFF2-40B4-BE49-F238E27FC236}">
                  <a16:creationId xmlns:a16="http://schemas.microsoft.com/office/drawing/2014/main" id="{9393B099-088C-6601-1BA2-7DA6421EEC51}"/>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1" name="Freeform: Shape 30">
              <a:extLst>
                <a:ext uri="{FF2B5EF4-FFF2-40B4-BE49-F238E27FC236}">
                  <a16:creationId xmlns:a16="http://schemas.microsoft.com/office/drawing/2014/main" id="{69A1942F-123E-E911-0F16-449A0545DFE7}"/>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2" name="Freeform: Shape 31">
              <a:extLst>
                <a:ext uri="{FF2B5EF4-FFF2-40B4-BE49-F238E27FC236}">
                  <a16:creationId xmlns:a16="http://schemas.microsoft.com/office/drawing/2014/main" id="{D6EAAB8F-9BBA-F1DD-B808-78558821C958}"/>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3" name="Freeform: Shape 32">
              <a:extLst>
                <a:ext uri="{FF2B5EF4-FFF2-40B4-BE49-F238E27FC236}">
                  <a16:creationId xmlns:a16="http://schemas.microsoft.com/office/drawing/2014/main" id="{3A86DD5F-C8C6-AE00-18E2-B6E207A63A85}"/>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4" name="Freeform: Shape 33">
              <a:extLst>
                <a:ext uri="{FF2B5EF4-FFF2-40B4-BE49-F238E27FC236}">
                  <a16:creationId xmlns:a16="http://schemas.microsoft.com/office/drawing/2014/main" id="{4A9304FD-B4B2-D0F1-11AC-B736DEF9C46A}"/>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75" name="CaixaDeTexto 14">
            <a:extLst>
              <a:ext uri="{FF2B5EF4-FFF2-40B4-BE49-F238E27FC236}">
                <a16:creationId xmlns:a16="http://schemas.microsoft.com/office/drawing/2014/main" id="{3811C922-5941-52D4-E65E-EF69909FB8B6}"/>
              </a:ext>
            </a:extLst>
          </p:cNvPr>
          <p:cNvSpPr txBox="1"/>
          <p:nvPr/>
        </p:nvSpPr>
        <p:spPr>
          <a:xfrm>
            <a:off x="7718063" y="2151727"/>
            <a:ext cx="4313516" cy="2554545"/>
          </a:xfrm>
          <a:prstGeom prst="rect">
            <a:avLst/>
          </a:prstGeom>
          <a:noFill/>
        </p:spPr>
        <p:txBody>
          <a:bodyPr wrap="square" rtlCol="0" anchor="ctr">
            <a:spAutoFit/>
          </a:bodyPr>
          <a:lstStyle/>
          <a:p>
            <a:r>
              <a:rPr lang="pt-PT" sz="4000" b="1" dirty="0"/>
              <a:t>Regulamentos importantes do CP: CCA+RDD, REEE, RGACC</a:t>
            </a:r>
          </a:p>
        </p:txBody>
      </p:sp>
      <p:sp>
        <p:nvSpPr>
          <p:cNvPr id="18" name="Rectangle 17">
            <a:extLst>
              <a:ext uri="{FF2B5EF4-FFF2-40B4-BE49-F238E27FC236}">
                <a16:creationId xmlns:a16="http://schemas.microsoft.com/office/drawing/2014/main" id="{DE2B6C71-FE72-AACF-EE5C-BFA2BD43682D}"/>
              </a:ext>
            </a:extLst>
          </p:cNvPr>
          <p:cNvSpPr/>
          <p:nvPr/>
        </p:nvSpPr>
        <p:spPr>
          <a:xfrm>
            <a:off x="4096554" y="1530485"/>
            <a:ext cx="3272687" cy="4016025"/>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9" name="Rectangle 18">
            <a:extLst>
              <a:ext uri="{FF2B5EF4-FFF2-40B4-BE49-F238E27FC236}">
                <a16:creationId xmlns:a16="http://schemas.microsoft.com/office/drawing/2014/main" id="{324980C2-ECA3-D28C-28AB-F401124BF608}"/>
              </a:ext>
            </a:extLst>
          </p:cNvPr>
          <p:cNvSpPr/>
          <p:nvPr/>
        </p:nvSpPr>
        <p:spPr>
          <a:xfrm>
            <a:off x="2812754" y="1311489"/>
            <a:ext cx="4129002" cy="380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76" name="CaixaDeTexto 14">
            <a:extLst>
              <a:ext uri="{FF2B5EF4-FFF2-40B4-BE49-F238E27FC236}">
                <a16:creationId xmlns:a16="http://schemas.microsoft.com/office/drawing/2014/main" id="{B88B210E-D357-D0C9-EB40-478465CB11BC}"/>
              </a:ext>
            </a:extLst>
          </p:cNvPr>
          <p:cNvSpPr txBox="1"/>
          <p:nvPr/>
        </p:nvSpPr>
        <p:spPr>
          <a:xfrm>
            <a:off x="2841774" y="1343566"/>
            <a:ext cx="4099982" cy="3770263"/>
          </a:xfrm>
          <a:prstGeom prst="rect">
            <a:avLst/>
          </a:prstGeom>
          <a:noFill/>
        </p:spPr>
        <p:txBody>
          <a:bodyPr wrap="square" rtlCol="0" anchor="b">
            <a:spAutoFit/>
          </a:bodyPr>
          <a:lstStyle/>
          <a:p>
            <a:pPr marL="0" marR="0" lvl="0" indent="0" algn="ctr" defTabSz="509351" rtl="0" eaLnBrk="1" fontAlgn="auto" latinLnBrk="0" hangingPunct="1">
              <a:lnSpc>
                <a:spcPct val="100000"/>
              </a:lnSpc>
              <a:spcBef>
                <a:spcPts val="0"/>
              </a:spcBef>
              <a:spcAft>
                <a:spcPts val="0"/>
              </a:spcAft>
              <a:buClrTx/>
              <a:buSzTx/>
              <a:buFontTx/>
              <a:buNone/>
              <a:tabLst/>
              <a:defRPr/>
            </a:pPr>
            <a:r>
              <a:rPr kumimoji="0" lang="pt-BR" sz="239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05</a:t>
            </a:r>
          </a:p>
        </p:txBody>
      </p:sp>
      <p:grpSp>
        <p:nvGrpSpPr>
          <p:cNvPr id="36" name="Group 35">
            <a:extLst>
              <a:ext uri="{FF2B5EF4-FFF2-40B4-BE49-F238E27FC236}">
                <a16:creationId xmlns:a16="http://schemas.microsoft.com/office/drawing/2014/main" id="{53A70CB7-776A-731B-1D23-CF3DC1DB6379}"/>
              </a:ext>
            </a:extLst>
          </p:cNvPr>
          <p:cNvGrpSpPr/>
          <p:nvPr/>
        </p:nvGrpSpPr>
        <p:grpSpPr>
          <a:xfrm>
            <a:off x="7152099" y="3257781"/>
            <a:ext cx="556789" cy="342438"/>
            <a:chOff x="1462693" y="1423987"/>
            <a:chExt cx="6520589" cy="4010310"/>
          </a:xfrm>
          <a:solidFill>
            <a:srgbClr val="0D28C2"/>
          </a:solidFill>
        </p:grpSpPr>
        <p:sp>
          <p:nvSpPr>
            <p:cNvPr id="37" name="Freeform: Shape 36">
              <a:extLst>
                <a:ext uri="{FF2B5EF4-FFF2-40B4-BE49-F238E27FC236}">
                  <a16:creationId xmlns:a16="http://schemas.microsoft.com/office/drawing/2014/main" id="{8DA2CF78-0065-8CC5-6282-F8217EEAFC93}"/>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B99159A4-3310-4410-00D7-9C9D1746A946}"/>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9057FE14-D30A-CDC3-524B-CE2EDEA934A4}"/>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3E894E0F-AB55-D96D-81BF-2A68107669CC}"/>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43" name="Picture 42">
            <a:extLst>
              <a:ext uri="{FF2B5EF4-FFF2-40B4-BE49-F238E27FC236}">
                <a16:creationId xmlns:a16="http://schemas.microsoft.com/office/drawing/2014/main" id="{646E9B1F-85A1-9EC9-2ED2-A68B5E803F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Tree>
    <p:extLst>
      <p:ext uri="{BB962C8B-B14F-4D97-AF65-F5344CB8AC3E}">
        <p14:creationId xmlns:p14="http://schemas.microsoft.com/office/powerpoint/2010/main" val="1315180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áfico 10" descr="Livro fechado destaque">
            <a:extLst>
              <a:ext uri="{FF2B5EF4-FFF2-40B4-BE49-F238E27FC236}">
                <a16:creationId xmlns:a16="http://schemas.microsoft.com/office/drawing/2014/main" id="{3BBE3B59-F3B0-3268-A2A9-A3B7608E436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172574" y="1547812"/>
            <a:ext cx="1190625" cy="1190625"/>
          </a:xfrm>
          <a:prstGeom prst="rect">
            <a:avLst/>
          </a:prstGeom>
        </p:spPr>
      </p:pic>
      <p:sp>
        <p:nvSpPr>
          <p:cNvPr id="49" name="Rectangle 48">
            <a:extLst>
              <a:ext uri="{FF2B5EF4-FFF2-40B4-BE49-F238E27FC236}">
                <a16:creationId xmlns:a16="http://schemas.microsoft.com/office/drawing/2014/main" id="{325B00E6-CFC9-A0D4-2120-256DC26EFEA2}"/>
              </a:ext>
            </a:extLst>
          </p:cNvPr>
          <p:cNvSpPr/>
          <p:nvPr/>
        </p:nvSpPr>
        <p:spPr>
          <a:xfrm>
            <a:off x="11338560" y="0"/>
            <a:ext cx="85344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628FC-79B5-AA45-410A-43D4FF8E8C43}"/>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54CB9094-282B-EF06-A4CF-DFB531D9A901}"/>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D8193AE2-16AB-6864-4223-147B2E72D59B}"/>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5AE763EC-8BC2-67B8-1C6A-823E6D16F7CB}"/>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90AB0208-1BED-1600-CBF6-47E9FCD0E96C}"/>
              </a:ext>
            </a:extLst>
          </p:cNvPr>
          <p:cNvSpPr txBox="1"/>
          <p:nvPr/>
        </p:nvSpPr>
        <p:spPr>
          <a:xfrm>
            <a:off x="1029502" y="282201"/>
            <a:ext cx="9028898" cy="461665"/>
          </a:xfrm>
          <a:prstGeom prst="rect">
            <a:avLst/>
          </a:prstGeom>
          <a:noFill/>
        </p:spPr>
        <p:txBody>
          <a:bodyPr wrap="square" rtlCol="0">
            <a:spAutoFit/>
          </a:bodyPr>
          <a:lstStyle/>
          <a:p>
            <a:pPr marL="0" marR="0" lvl="0" indent="0" algn="l" defTabSz="509351" rtl="0" eaLnBrk="1" fontAlgn="auto" latinLnBrk="0" hangingPunct="1">
              <a:lnSpc>
                <a:spcPct val="100000"/>
              </a:lnSpc>
              <a:spcBef>
                <a:spcPts val="0"/>
              </a:spcBef>
              <a:spcAft>
                <a:spcPts val="0"/>
              </a:spcAft>
              <a:buClrTx/>
              <a:buSzTx/>
              <a:buFontTx/>
              <a:buNone/>
              <a:tabLst/>
              <a:defRPr/>
            </a:pPr>
            <a:r>
              <a:rPr kumimoji="0" lang="pt-PT"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Documentos de referência</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07C05F5-1E2E-A2EF-52FC-19F5DA99B95E}"/>
              </a:ext>
            </a:extLst>
          </p:cNvPr>
          <p:cNvSpPr txBox="1"/>
          <p:nvPr/>
        </p:nvSpPr>
        <p:spPr>
          <a:xfrm>
            <a:off x="417208" y="1377812"/>
            <a:ext cx="10384120" cy="4924425"/>
          </a:xfrm>
          <a:prstGeom prst="rect">
            <a:avLst/>
          </a:prstGeom>
          <a:noFill/>
        </p:spPr>
        <p:txBody>
          <a:bodyPr wrap="square">
            <a:spAutoFit/>
          </a:bodyPr>
          <a:lstStyle/>
          <a:p>
            <a:pPr>
              <a:lnSpc>
                <a:spcPts val="1800"/>
              </a:lnSpc>
            </a:pPr>
            <a:endPar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marL="457200" indent="-457200">
              <a:lnSpc>
                <a:spcPts val="1800"/>
              </a:lnSpc>
              <a:buFont typeface="Arial" panose="020B0604020202020204" pitchFamily="34" charset="0"/>
              <a:buChar char="•"/>
            </a:pPr>
            <a:r>
              <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Código de Conduta Académica</a:t>
            </a:r>
          </a:p>
          <a:p>
            <a:pPr marL="457200" indent="-457200">
              <a:lnSpc>
                <a:spcPts val="1800"/>
              </a:lnSpc>
              <a:buFont typeface="Arial" panose="020B0604020202020204" pitchFamily="34" charset="0"/>
              <a:buChar char="•"/>
            </a:pPr>
            <a:endPar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marL="457200" indent="-457200">
              <a:lnSpc>
                <a:spcPts val="1800"/>
              </a:lnSpc>
              <a:buFont typeface="Arial" panose="020B0604020202020204" pitchFamily="34" charset="0"/>
              <a:buChar char="•"/>
            </a:pPr>
            <a:endPar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marL="457200" indent="-457200">
              <a:lnSpc>
                <a:spcPts val="1800"/>
              </a:lnSpc>
              <a:buFont typeface="Arial" panose="020B0604020202020204" pitchFamily="34" charset="0"/>
              <a:buChar char="•"/>
            </a:pPr>
            <a:r>
              <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Regulamento Disciplinar de Discentes</a:t>
            </a:r>
          </a:p>
          <a:p>
            <a:pPr marL="457200" indent="-457200">
              <a:lnSpc>
                <a:spcPts val="1800"/>
              </a:lnSpc>
              <a:buFont typeface="Arial" panose="020B0604020202020204" pitchFamily="34" charset="0"/>
              <a:buChar char="•"/>
            </a:pPr>
            <a:endPar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marL="457200" indent="-457200">
              <a:lnSpc>
                <a:spcPts val="1800"/>
              </a:lnSpc>
              <a:buFont typeface="Arial" panose="020B0604020202020204" pitchFamily="34" charset="0"/>
              <a:buChar char="•"/>
            </a:pPr>
            <a:endPar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marL="457200" indent="-457200">
              <a:lnSpc>
                <a:spcPts val="1800"/>
              </a:lnSpc>
              <a:buFont typeface="Arial" panose="020B0604020202020204" pitchFamily="34" charset="0"/>
              <a:buChar char="•"/>
            </a:pPr>
            <a:r>
              <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Regulamento de Estudantes com Estatuto Especial</a:t>
            </a:r>
          </a:p>
          <a:p>
            <a:pPr marL="457200" indent="-457200">
              <a:lnSpc>
                <a:spcPts val="1800"/>
              </a:lnSpc>
              <a:buFont typeface="Arial" panose="020B0604020202020204" pitchFamily="34" charset="0"/>
              <a:buChar char="•"/>
            </a:pPr>
            <a:endPar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marL="457200" indent="-457200">
              <a:lnSpc>
                <a:spcPts val="1800"/>
              </a:lnSpc>
              <a:buFont typeface="Arial" panose="020B0604020202020204" pitchFamily="34" charset="0"/>
              <a:buChar char="•"/>
            </a:pPr>
            <a:endPar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marL="457200" indent="-457200">
              <a:lnSpc>
                <a:spcPts val="1800"/>
              </a:lnSpc>
              <a:buFont typeface="Arial" panose="020B0604020202020204" pitchFamily="34" charset="0"/>
              <a:buChar char="•"/>
            </a:pPr>
            <a:r>
              <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Regulamento Geral de Avaliação de Conhecimentos e </a:t>
            </a:r>
          </a:p>
          <a:p>
            <a:pPr marL="457200" indent="-457200">
              <a:lnSpc>
                <a:spcPts val="1800"/>
              </a:lnSpc>
              <a:buFont typeface="Arial" panose="020B0604020202020204" pitchFamily="34" charset="0"/>
              <a:buChar char="•"/>
            </a:pPr>
            <a:endParaRPr lang="pt-BR" sz="2800" dirty="0">
              <a:solidFill>
                <a:prstClr val="black"/>
              </a:solidFill>
              <a:ea typeface="Verdana" panose="020B0604030504040204" pitchFamily="34" charset="0"/>
              <a:cs typeface="Arial" panose="020B0604020202020204" pitchFamily="34" charset="0"/>
            </a:endParaRPr>
          </a:p>
          <a:p>
            <a:pPr>
              <a:lnSpc>
                <a:spcPts val="1800"/>
              </a:lnSpc>
            </a:pPr>
            <a:r>
              <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     Competências</a:t>
            </a:r>
          </a:p>
          <a:p>
            <a:pPr>
              <a:lnSpc>
                <a:spcPts val="1800"/>
              </a:lnSpc>
            </a:pPr>
            <a:endParaRPr kumimoji="0" lang="pt-BR" sz="2800" b="0" i="0" u="none" strike="noStrike" kern="1200" cap="none" spc="0" normalizeH="0" baseline="0" noProof="0" dirty="0">
              <a:ln>
                <a:noFill/>
              </a:ln>
              <a:solidFill>
                <a:srgbClr val="FF0000"/>
              </a:solidFill>
              <a:effectLst/>
              <a:uLnTx/>
              <a:uFillTx/>
              <a:ea typeface="Verdana" panose="020B0604030504040204" pitchFamily="34" charset="0"/>
              <a:cs typeface="Arial" panose="020B0604020202020204" pitchFamily="34" charset="0"/>
            </a:endParaRPr>
          </a:p>
          <a:p>
            <a:pPr marL="457200" indent="-457200">
              <a:lnSpc>
                <a:spcPts val="1800"/>
              </a:lnSpc>
              <a:buFont typeface="Arial" panose="020B0604020202020204" pitchFamily="34" charset="0"/>
              <a:buChar char="•"/>
            </a:pPr>
            <a:endPar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marL="457200" indent="-457200">
              <a:lnSpc>
                <a:spcPts val="1800"/>
              </a:lnSpc>
              <a:buFont typeface="Arial" panose="020B0604020202020204" pitchFamily="34" charset="0"/>
              <a:buChar char="•"/>
            </a:pPr>
            <a:r>
              <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Orientações Pedagógicas</a:t>
            </a:r>
          </a:p>
          <a:p>
            <a:pPr>
              <a:lnSpc>
                <a:spcPts val="1800"/>
              </a:lnSpc>
            </a:pPr>
            <a:endPar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a:lnSpc>
                <a:spcPts val="1800"/>
              </a:lnSpc>
            </a:pPr>
            <a:endPar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r>
              <a:rPr kumimoji="0" lang="pt-BR" sz="28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Disponíveis no sítio do Iscte: </a:t>
            </a:r>
            <a:r>
              <a:rPr lang="pt-PT" sz="1600" dirty="0">
                <a:solidFill>
                  <a:prstClr val="black"/>
                </a:solidFill>
                <a:ea typeface="Verdana" panose="020B060403050404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O Iscte</a:t>
            </a:r>
            <a:r>
              <a:rPr lang="pt-PT" sz="1600" dirty="0">
                <a:solidFill>
                  <a:prstClr val="black"/>
                </a:solidFill>
                <a:ea typeface="Verdana" panose="020B0604030504040204" pitchFamily="34" charset="0"/>
                <a:cs typeface="Arial" panose="020B0604020202020204" pitchFamily="34" charset="0"/>
              </a:rPr>
              <a:t> &gt; </a:t>
            </a:r>
            <a:r>
              <a:rPr lang="pt-PT" sz="1600" dirty="0">
                <a:solidFill>
                  <a:prstClr val="black"/>
                </a:solidFill>
                <a:ea typeface="Verdana" panose="020B060403050404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Organização</a:t>
            </a:r>
            <a:r>
              <a:rPr lang="pt-PT" sz="1600" dirty="0">
                <a:solidFill>
                  <a:prstClr val="black"/>
                </a:solidFill>
                <a:ea typeface="Verdana" panose="020B0604030504040204" pitchFamily="34" charset="0"/>
                <a:cs typeface="Arial" panose="020B0604020202020204" pitchFamily="34" charset="0"/>
              </a:rPr>
              <a:t> &gt; </a:t>
            </a:r>
            <a:r>
              <a:rPr lang="pt-PT" sz="1600" dirty="0">
                <a:solidFill>
                  <a:prstClr val="black"/>
                </a:solidFill>
                <a:ea typeface="Verdana" panose="020B060403050404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Órgãos de Coordenação</a:t>
            </a:r>
            <a:r>
              <a:rPr lang="pt-PT" sz="1600" dirty="0">
                <a:solidFill>
                  <a:prstClr val="black"/>
                </a:solidFill>
                <a:ea typeface="Verdana" panose="020B0604030504040204" pitchFamily="34" charset="0"/>
                <a:cs typeface="Arial" panose="020B0604020202020204" pitchFamily="34" charset="0"/>
              </a:rPr>
              <a:t> &gt; </a:t>
            </a:r>
            <a:r>
              <a:rPr lang="pt-PT" sz="1600" dirty="0">
                <a:solidFill>
                  <a:prstClr val="black"/>
                </a:solidFill>
                <a:ea typeface="Verdana" panose="020B060403050404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Conselho Pedagógico</a:t>
            </a:r>
            <a:r>
              <a:rPr lang="pt-PT" sz="1600" dirty="0">
                <a:solidFill>
                  <a:prstClr val="black"/>
                </a:solidFill>
                <a:ea typeface="Verdana" panose="020B0604030504040204" pitchFamily="34" charset="0"/>
                <a:cs typeface="Arial" panose="020B0604020202020204" pitchFamily="34" charset="0"/>
              </a:rPr>
              <a:t> &gt; </a:t>
            </a:r>
            <a:r>
              <a:rPr lang="pt-PT" sz="1600" dirty="0">
                <a:solidFill>
                  <a:prstClr val="black"/>
                </a:solidFill>
                <a:ea typeface="Verdana" panose="020B060403050404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Regulamentos</a:t>
            </a:r>
            <a:r>
              <a:rPr lang="pt-PT" sz="1600" dirty="0">
                <a:solidFill>
                  <a:prstClr val="black"/>
                </a:solidFill>
                <a:ea typeface="Verdana" panose="020B0604030504040204" pitchFamily="34" charset="0"/>
                <a:cs typeface="Arial" panose="020B0604020202020204" pitchFamily="34" charset="0"/>
              </a:rPr>
              <a:t> &gt; </a:t>
            </a:r>
            <a:r>
              <a:rPr lang="pt-PT" sz="1600" dirty="0">
                <a:solidFill>
                  <a:prstClr val="black"/>
                </a:solidFill>
                <a:ea typeface="Verdana" panose="020B060403050404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Regulamentos e Informações</a:t>
            </a:r>
            <a:endParaRPr lang="pt-BR" sz="1600" dirty="0">
              <a:solidFill>
                <a:prstClr val="black"/>
              </a:solidFill>
              <a:ea typeface="Verdana" panose="020B0604030504040204" pitchFamily="34" charset="0"/>
              <a:cs typeface="Arial" panose="020B0604020202020204" pitchFamily="34" charset="0"/>
            </a:endParaRPr>
          </a:p>
        </p:txBody>
      </p:sp>
      <p:grpSp>
        <p:nvGrpSpPr>
          <p:cNvPr id="50" name="Group 49">
            <a:extLst>
              <a:ext uri="{FF2B5EF4-FFF2-40B4-BE49-F238E27FC236}">
                <a16:creationId xmlns:a16="http://schemas.microsoft.com/office/drawing/2014/main" id="{FE865B21-5B81-7039-D913-D588760CFC5C}"/>
              </a:ext>
            </a:extLst>
          </p:cNvPr>
          <p:cNvGrpSpPr/>
          <p:nvPr/>
        </p:nvGrpSpPr>
        <p:grpSpPr>
          <a:xfrm flipH="1">
            <a:off x="10949609" y="3221825"/>
            <a:ext cx="673715" cy="414350"/>
            <a:chOff x="1462693" y="1423987"/>
            <a:chExt cx="6520589" cy="4010310"/>
          </a:xfrm>
          <a:solidFill>
            <a:srgbClr val="0D28C2"/>
          </a:solidFill>
        </p:grpSpPr>
        <p:sp>
          <p:nvSpPr>
            <p:cNvPr id="51" name="Freeform: Shape 50">
              <a:extLst>
                <a:ext uri="{FF2B5EF4-FFF2-40B4-BE49-F238E27FC236}">
                  <a16:creationId xmlns:a16="http://schemas.microsoft.com/office/drawing/2014/main" id="{02DEF47D-EF82-223D-151A-4F24429BF97C}"/>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CE900510-03B3-F0D5-CEDC-0F18F6186102}"/>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CAA6C57-B116-A5F7-5E4F-A3B7998BB561}"/>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12159916-7B07-2B9A-ABB5-404BB42F97FB}"/>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3" name="Gráfico 2" descr="Livro fechado destaque">
            <a:extLst>
              <a:ext uri="{FF2B5EF4-FFF2-40B4-BE49-F238E27FC236}">
                <a16:creationId xmlns:a16="http://schemas.microsoft.com/office/drawing/2014/main" id="{763D8E8B-FC90-7CDF-4038-AC3B97F44E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751740" y="782500"/>
            <a:ext cx="1190625" cy="1190625"/>
          </a:xfrm>
          <a:prstGeom prst="rect">
            <a:avLst/>
          </a:prstGeom>
        </p:spPr>
      </p:pic>
    </p:spTree>
    <p:extLst>
      <p:ext uri="{BB962C8B-B14F-4D97-AF65-F5344CB8AC3E}">
        <p14:creationId xmlns:p14="http://schemas.microsoft.com/office/powerpoint/2010/main" val="3329178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325B00E6-CFC9-A0D4-2120-256DC26EFEA2}"/>
              </a:ext>
            </a:extLst>
          </p:cNvPr>
          <p:cNvSpPr/>
          <p:nvPr/>
        </p:nvSpPr>
        <p:spPr>
          <a:xfrm>
            <a:off x="11338560" y="0"/>
            <a:ext cx="85344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628FC-79B5-AA45-410A-43D4FF8E8C43}"/>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54CB9094-282B-EF06-A4CF-DFB531D9A901}"/>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D8193AE2-16AB-6864-4223-147B2E72D59B}"/>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5AE763EC-8BC2-67B8-1C6A-823E6D16F7CB}"/>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90AB0208-1BED-1600-CBF6-47E9FCD0E96C}"/>
              </a:ext>
            </a:extLst>
          </p:cNvPr>
          <p:cNvSpPr txBox="1"/>
          <p:nvPr/>
        </p:nvSpPr>
        <p:spPr>
          <a:xfrm>
            <a:off x="1029502" y="282201"/>
            <a:ext cx="9028898" cy="461665"/>
          </a:xfrm>
          <a:prstGeom prst="rect">
            <a:avLst/>
          </a:prstGeom>
          <a:noFill/>
        </p:spPr>
        <p:txBody>
          <a:bodyPr wrap="square" rtlCol="0">
            <a:spAutoFit/>
          </a:bodyPr>
          <a:lstStyle/>
          <a:p>
            <a:pPr lvl="0" defTabSz="509351">
              <a:defRPr/>
            </a:pPr>
            <a:r>
              <a:rPr lang="pt-PT" sz="2400" dirty="0"/>
              <a:t>CCA: Código de Conduta Académica</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07C05F5-1E2E-A2EF-52FC-19F5DA99B95E}"/>
              </a:ext>
            </a:extLst>
          </p:cNvPr>
          <p:cNvSpPr txBox="1"/>
          <p:nvPr/>
        </p:nvSpPr>
        <p:spPr>
          <a:xfrm>
            <a:off x="-70783" y="984276"/>
            <a:ext cx="11329652" cy="5632311"/>
          </a:xfrm>
          <a:prstGeom prst="rect">
            <a:avLst/>
          </a:prstGeom>
          <a:noFill/>
        </p:spPr>
        <p:txBody>
          <a:bodyPr wrap="square">
            <a:spAutoFit/>
          </a:bodyPr>
          <a:lstStyle/>
          <a:p>
            <a:pPr algn="just"/>
            <a:r>
              <a:rPr lang="pt-PT" sz="2400" dirty="0"/>
              <a:t>Conjunto de princípios gerais, orientadores da ação e da conduta dos elementos da comunidade académica.</a:t>
            </a:r>
          </a:p>
          <a:p>
            <a:pPr algn="just"/>
            <a:r>
              <a:rPr lang="pt-PT" sz="2400" dirty="0"/>
              <a:t>Toda a ação e conduta dos elementos da comunidade académica deve observar os seguintes </a:t>
            </a:r>
            <a:r>
              <a:rPr lang="pt-PT" sz="2400" dirty="0">
                <a:solidFill>
                  <a:schemeClr val="tx2"/>
                </a:solidFill>
              </a:rPr>
              <a:t>valores e princípios</a:t>
            </a:r>
            <a:r>
              <a:rPr lang="en-US" sz="2400" dirty="0"/>
              <a:t>:</a:t>
            </a:r>
          </a:p>
          <a:p>
            <a:pPr lvl="1" algn="just"/>
            <a:r>
              <a:rPr lang="pt-PT" sz="2400" dirty="0">
                <a:solidFill>
                  <a:schemeClr val="tx2"/>
                </a:solidFill>
              </a:rPr>
              <a:t>Autonomia e liberdade individual </a:t>
            </a:r>
            <a:r>
              <a:rPr lang="pt-PT" sz="2400" dirty="0"/>
              <a:t>na produção do conhecimento, sem condicionalismos, interferências ou constrangimentos [...];</a:t>
            </a:r>
          </a:p>
          <a:p>
            <a:pPr lvl="1"/>
            <a:r>
              <a:rPr lang="pt-PT" sz="2400" dirty="0">
                <a:solidFill>
                  <a:schemeClr val="tx2"/>
                </a:solidFill>
              </a:rPr>
              <a:t>Responsabilidade individual e coletiva</a:t>
            </a:r>
            <a:r>
              <a:rPr lang="pt-PT" sz="2400" dirty="0"/>
              <a:t>, entendida como capacidade para assumir os atos e aceitar as consequências;</a:t>
            </a:r>
          </a:p>
          <a:p>
            <a:pPr lvl="1" algn="just"/>
            <a:r>
              <a:rPr lang="pt-PT" sz="2400" dirty="0">
                <a:solidFill>
                  <a:schemeClr val="tx2"/>
                </a:solidFill>
              </a:rPr>
              <a:t>Tolerância e respeito </a:t>
            </a:r>
            <a:r>
              <a:rPr lang="pt-PT" sz="2400" dirty="0"/>
              <a:t>pela diversidade de opiniões e pensamentos;</a:t>
            </a:r>
          </a:p>
          <a:p>
            <a:pPr lvl="1" algn="just"/>
            <a:r>
              <a:rPr lang="pt-PT" sz="2400" dirty="0">
                <a:solidFill>
                  <a:schemeClr val="tx2"/>
                </a:solidFill>
              </a:rPr>
              <a:t>Honestidade, rigor e lealdade académica</a:t>
            </a:r>
            <a:r>
              <a:rPr lang="pt-PT" sz="2400" dirty="0"/>
              <a:t>, em todas as vertentes que a integram seja nos processos de ensino/aprendizagem ou na atividade científica;</a:t>
            </a:r>
          </a:p>
          <a:p>
            <a:pPr lvl="1" algn="just"/>
            <a:r>
              <a:rPr lang="pt-PT" sz="2400" dirty="0">
                <a:solidFill>
                  <a:schemeClr val="tx2"/>
                </a:solidFill>
              </a:rPr>
              <a:t>Cidadania ativa, consciência e responsabilidade social</a:t>
            </a:r>
            <a:r>
              <a:rPr lang="pt-PT" sz="2400" dirty="0"/>
              <a:t>, que reflitam e promovam os princípios da liberdade e justiça, dignidade e solidariedade.</a:t>
            </a:r>
          </a:p>
        </p:txBody>
      </p:sp>
      <p:grpSp>
        <p:nvGrpSpPr>
          <p:cNvPr id="50" name="Group 49">
            <a:extLst>
              <a:ext uri="{FF2B5EF4-FFF2-40B4-BE49-F238E27FC236}">
                <a16:creationId xmlns:a16="http://schemas.microsoft.com/office/drawing/2014/main" id="{FE865B21-5B81-7039-D913-D588760CFC5C}"/>
              </a:ext>
            </a:extLst>
          </p:cNvPr>
          <p:cNvGrpSpPr/>
          <p:nvPr/>
        </p:nvGrpSpPr>
        <p:grpSpPr>
          <a:xfrm flipH="1">
            <a:off x="10949609" y="3221825"/>
            <a:ext cx="673715" cy="414350"/>
            <a:chOff x="1462693" y="1423987"/>
            <a:chExt cx="6520589" cy="4010310"/>
          </a:xfrm>
          <a:solidFill>
            <a:srgbClr val="0D28C2"/>
          </a:solidFill>
        </p:grpSpPr>
        <p:sp>
          <p:nvSpPr>
            <p:cNvPr id="51" name="Freeform: Shape 50">
              <a:extLst>
                <a:ext uri="{FF2B5EF4-FFF2-40B4-BE49-F238E27FC236}">
                  <a16:creationId xmlns:a16="http://schemas.microsoft.com/office/drawing/2014/main" id="{02DEF47D-EF82-223D-151A-4F24429BF97C}"/>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CE900510-03B3-F0D5-CEDC-0F18F6186102}"/>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CAA6C57-B116-A5F7-5E4F-A3B7998BB561}"/>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12159916-7B07-2B9A-ABB5-404BB42F97FB}"/>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95759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325B00E6-CFC9-A0D4-2120-256DC26EFEA2}"/>
              </a:ext>
            </a:extLst>
          </p:cNvPr>
          <p:cNvSpPr/>
          <p:nvPr/>
        </p:nvSpPr>
        <p:spPr>
          <a:xfrm>
            <a:off x="11338560" y="0"/>
            <a:ext cx="85344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628FC-79B5-AA45-410A-43D4FF8E8C43}"/>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54CB9094-282B-EF06-A4CF-DFB531D9A901}"/>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D8193AE2-16AB-6864-4223-147B2E72D59B}"/>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5AE763EC-8BC2-67B8-1C6A-823E6D16F7CB}"/>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90AB0208-1BED-1600-CBF6-47E9FCD0E96C}"/>
              </a:ext>
            </a:extLst>
          </p:cNvPr>
          <p:cNvSpPr txBox="1"/>
          <p:nvPr/>
        </p:nvSpPr>
        <p:spPr>
          <a:xfrm>
            <a:off x="1029502" y="282201"/>
            <a:ext cx="9028898" cy="830997"/>
          </a:xfrm>
          <a:prstGeom prst="rect">
            <a:avLst/>
          </a:prstGeom>
          <a:noFill/>
        </p:spPr>
        <p:txBody>
          <a:bodyPr wrap="square" rtlCol="0">
            <a:spAutoFit/>
          </a:bodyPr>
          <a:lstStyle/>
          <a:p>
            <a:pPr lvl="0" defTabSz="509351">
              <a:defRPr/>
            </a:pPr>
            <a:r>
              <a:rPr lang="pt-PT" sz="2400" dirty="0"/>
              <a:t>CCA: Código de Conduta Académica. Normas de boa conduta dos…</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07C05F5-1E2E-A2EF-52FC-19F5DA99B95E}"/>
              </a:ext>
            </a:extLst>
          </p:cNvPr>
          <p:cNvSpPr txBox="1"/>
          <p:nvPr/>
        </p:nvSpPr>
        <p:spPr>
          <a:xfrm>
            <a:off x="1029502" y="1325736"/>
            <a:ext cx="4739036" cy="4765728"/>
          </a:xfrm>
          <a:prstGeom prst="rect">
            <a:avLst/>
          </a:prstGeom>
          <a:noFill/>
        </p:spPr>
        <p:txBody>
          <a:bodyPr wrap="square">
            <a:spAutoFit/>
          </a:bodyPr>
          <a:lstStyle/>
          <a:p>
            <a:r>
              <a:rPr lang="pt-PT" b="1" dirty="0"/>
              <a:t>estudantes</a:t>
            </a:r>
          </a:p>
          <a:p>
            <a:pPr lvl="1"/>
            <a:r>
              <a:rPr lang="pt-PT" dirty="0"/>
              <a:t>  Ser diligente e respeitador</a:t>
            </a:r>
          </a:p>
          <a:p>
            <a:pPr lvl="1"/>
            <a:r>
              <a:rPr lang="pt-PT" dirty="0"/>
              <a:t>  Velar pela pontualidade e assiduidade </a:t>
            </a:r>
          </a:p>
          <a:p>
            <a:pPr lvl="1"/>
            <a:r>
              <a:rPr lang="pt-PT" dirty="0"/>
              <a:t>  Colaborar nos inquéritos promovidos no Iscte</a:t>
            </a:r>
          </a:p>
          <a:p>
            <a:pPr lvl="1"/>
            <a:r>
              <a:rPr lang="pt-PT" dirty="0"/>
              <a:t>  Evitar a prática de plágio e </a:t>
            </a:r>
            <a:r>
              <a:rPr lang="pt-PT" dirty="0" err="1"/>
              <a:t>autoplágio</a:t>
            </a:r>
            <a:endParaRPr lang="pt-PT" dirty="0"/>
          </a:p>
          <a:p>
            <a:pPr lvl="1"/>
            <a:r>
              <a:rPr lang="pt-PT" dirty="0"/>
              <a:t>...</a:t>
            </a:r>
          </a:p>
          <a:p>
            <a:endParaRPr lang="pt-PT" dirty="0">
              <a:solidFill>
                <a:srgbClr val="0070C0"/>
              </a:solidFill>
            </a:endParaRPr>
          </a:p>
          <a:p>
            <a:endParaRPr lang="pt-PT" dirty="0">
              <a:solidFill>
                <a:srgbClr val="0070C0"/>
              </a:solidFill>
            </a:endParaRPr>
          </a:p>
          <a:p>
            <a:endParaRPr lang="pt-PT" dirty="0">
              <a:solidFill>
                <a:srgbClr val="0070C0"/>
              </a:solidFill>
            </a:endParaRPr>
          </a:p>
          <a:p>
            <a:endParaRPr lang="pt-PT" dirty="0">
              <a:solidFill>
                <a:srgbClr val="0070C0"/>
              </a:solidFill>
            </a:endParaRPr>
          </a:p>
          <a:p>
            <a:endParaRPr lang="pt-PT" dirty="0">
              <a:solidFill>
                <a:srgbClr val="0070C0"/>
              </a:solidFill>
            </a:endParaRPr>
          </a:p>
          <a:p>
            <a:endParaRPr lang="pt-PT" dirty="0">
              <a:solidFill>
                <a:srgbClr val="0070C0"/>
              </a:solidFill>
            </a:endParaRPr>
          </a:p>
          <a:p>
            <a:endParaRPr lang="pt-PT" dirty="0"/>
          </a:p>
          <a:p>
            <a:pPr>
              <a:lnSpc>
                <a:spcPts val="1800"/>
              </a:lnSpc>
            </a:pPr>
            <a:endPar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p:txBody>
      </p:sp>
      <p:grpSp>
        <p:nvGrpSpPr>
          <p:cNvPr id="50" name="Group 49">
            <a:extLst>
              <a:ext uri="{FF2B5EF4-FFF2-40B4-BE49-F238E27FC236}">
                <a16:creationId xmlns:a16="http://schemas.microsoft.com/office/drawing/2014/main" id="{FE865B21-5B81-7039-D913-D588760CFC5C}"/>
              </a:ext>
            </a:extLst>
          </p:cNvPr>
          <p:cNvGrpSpPr/>
          <p:nvPr/>
        </p:nvGrpSpPr>
        <p:grpSpPr>
          <a:xfrm flipH="1">
            <a:off x="10949609" y="3221825"/>
            <a:ext cx="673715" cy="414350"/>
            <a:chOff x="1462693" y="1423987"/>
            <a:chExt cx="6520589" cy="4010310"/>
          </a:xfrm>
          <a:solidFill>
            <a:srgbClr val="0D28C2"/>
          </a:solidFill>
        </p:grpSpPr>
        <p:sp>
          <p:nvSpPr>
            <p:cNvPr id="51" name="Freeform: Shape 50">
              <a:extLst>
                <a:ext uri="{FF2B5EF4-FFF2-40B4-BE49-F238E27FC236}">
                  <a16:creationId xmlns:a16="http://schemas.microsoft.com/office/drawing/2014/main" id="{02DEF47D-EF82-223D-151A-4F24429BF97C}"/>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CE900510-03B3-F0D5-CEDC-0F18F6186102}"/>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CAA6C57-B116-A5F7-5E4F-A3B7998BB561}"/>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12159916-7B07-2B9A-ABB5-404BB42F97FB}"/>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4" name="TextBox 13">
            <a:extLst>
              <a:ext uri="{FF2B5EF4-FFF2-40B4-BE49-F238E27FC236}">
                <a16:creationId xmlns:a16="http://schemas.microsoft.com/office/drawing/2014/main" id="{186ABA20-0A91-474E-9ABC-B789C80D0EDF}"/>
              </a:ext>
            </a:extLst>
          </p:cNvPr>
          <p:cNvSpPr txBox="1"/>
          <p:nvPr/>
        </p:nvSpPr>
        <p:spPr>
          <a:xfrm>
            <a:off x="6096000" y="1048737"/>
            <a:ext cx="4739036" cy="5042727"/>
          </a:xfrm>
          <a:prstGeom prst="rect">
            <a:avLst/>
          </a:prstGeom>
          <a:noFill/>
        </p:spPr>
        <p:txBody>
          <a:bodyPr wrap="square">
            <a:spAutoFit/>
          </a:bodyPr>
          <a:lstStyle/>
          <a:p>
            <a:endParaRPr lang="pt-PT" dirty="0"/>
          </a:p>
          <a:p>
            <a:r>
              <a:rPr lang="pt-PT" b="1" dirty="0"/>
              <a:t>docentes, investigadores e trabalhadores não docentes </a:t>
            </a:r>
          </a:p>
          <a:p>
            <a:pPr lvl="1"/>
            <a:r>
              <a:rPr lang="pt-PT" dirty="0"/>
              <a:t>  Exercer funções em conformidade com a Lei, normas e estatutos</a:t>
            </a:r>
          </a:p>
          <a:p>
            <a:pPr lvl="1"/>
            <a:r>
              <a:rPr lang="pt-PT" dirty="0"/>
              <a:t>  Zelar pelas práticas de formação</a:t>
            </a:r>
          </a:p>
          <a:p>
            <a:pPr lvl="1"/>
            <a:r>
              <a:rPr lang="pt-PT" dirty="0"/>
              <a:t>  Ser responsável, leal e assíduo</a:t>
            </a:r>
          </a:p>
          <a:p>
            <a:pPr lvl="1"/>
            <a:r>
              <a:rPr lang="pt-PT" dirty="0"/>
              <a:t>  Assumir uma postura profissional</a:t>
            </a:r>
          </a:p>
          <a:p>
            <a:pPr lvl="1"/>
            <a:r>
              <a:rPr lang="pt-PT" dirty="0"/>
              <a:t>  Atuar com imparcialidade e objetividade </a:t>
            </a:r>
          </a:p>
          <a:p>
            <a:pPr lvl="1"/>
            <a:r>
              <a:rPr lang="pt-PT" dirty="0"/>
              <a:t>  Não promover comentários pejorativos ou difamatórios</a:t>
            </a:r>
          </a:p>
          <a:p>
            <a:pPr lvl="1"/>
            <a:r>
              <a:rPr lang="pt-PT" dirty="0"/>
              <a:t>  Incentivar o trabalho colaborativo</a:t>
            </a:r>
          </a:p>
          <a:p>
            <a:pPr lvl="1"/>
            <a:r>
              <a:rPr lang="pt-PT" dirty="0"/>
              <a:t>  Adotar atitudes pró-ativas </a:t>
            </a:r>
          </a:p>
          <a:p>
            <a:pPr lvl="1"/>
            <a:r>
              <a:rPr lang="pt-PT" dirty="0"/>
              <a:t>  Comunicar ao Reitor quaisquer atos de violação do presente código</a:t>
            </a:r>
          </a:p>
          <a:p>
            <a:pPr>
              <a:lnSpc>
                <a:spcPts val="1800"/>
              </a:lnSpc>
            </a:pPr>
            <a:endParaRPr kumimoji="0" lang="pt-BR" sz="2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3271667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09CDC6-77CB-4019-9316-C3B25BCC55AA}"/>
              </a:ext>
            </a:extLst>
          </p:cNvPr>
          <p:cNvSpPr/>
          <p:nvPr/>
        </p:nvSpPr>
        <p:spPr>
          <a:xfrm>
            <a:off x="-2" y="0"/>
            <a:ext cx="12192001" cy="207264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AB133D7-49E4-6953-836E-F38B208B399B}"/>
              </a:ext>
            </a:extLst>
          </p:cNvPr>
          <p:cNvPicPr>
            <a:picLocks noChangeAspect="1"/>
          </p:cNvPicPr>
          <p:nvPr/>
        </p:nvPicPr>
        <p:blipFill rotWithShape="1">
          <a:blip r:embed="rId2"/>
          <a:srcRect t="31999" b="1668"/>
          <a:stretch/>
        </p:blipFill>
        <p:spPr>
          <a:xfrm>
            <a:off x="0" y="0"/>
            <a:ext cx="12192000" cy="2090607"/>
          </a:xfrm>
          <a:prstGeom prst="rect">
            <a:avLst/>
          </a:prstGeom>
        </p:spPr>
      </p:pic>
      <p:sp>
        <p:nvSpPr>
          <p:cNvPr id="83" name="Freeform: Shape 82">
            <a:extLst>
              <a:ext uri="{FF2B5EF4-FFF2-40B4-BE49-F238E27FC236}">
                <a16:creationId xmlns:a16="http://schemas.microsoft.com/office/drawing/2014/main" id="{0C8828CA-3674-D399-1D3D-6FDC17FC6C39}"/>
              </a:ext>
            </a:extLst>
          </p:cNvPr>
          <p:cNvSpPr/>
          <p:nvPr/>
        </p:nvSpPr>
        <p:spPr>
          <a:xfrm>
            <a:off x="7044307" y="1"/>
            <a:ext cx="3701251" cy="2090607"/>
          </a:xfrm>
          <a:custGeom>
            <a:avLst/>
            <a:gdLst>
              <a:gd name="connsiteX0" fmla="*/ 0 w 3701251"/>
              <a:gd name="connsiteY0" fmla="*/ 0 h 2090607"/>
              <a:gd name="connsiteX1" fmla="*/ 3485175 w 3701251"/>
              <a:gd name="connsiteY1" fmla="*/ 0 h 2090607"/>
              <a:gd name="connsiteX2" fmla="*/ 3550333 w 3701251"/>
              <a:gd name="connsiteY2" fmla="*/ 152549 h 2090607"/>
              <a:gd name="connsiteX3" fmla="*/ 3701251 w 3701251"/>
              <a:gd name="connsiteY3" fmla="*/ 1062393 h 2090607"/>
              <a:gd name="connsiteX4" fmla="*/ 3550333 w 3701251"/>
              <a:gd name="connsiteY4" fmla="*/ 1974756 h 2090607"/>
              <a:gd name="connsiteX5" fmla="*/ 3501169 w 3701251"/>
              <a:gd name="connsiteY5" fmla="*/ 2090607 h 2090607"/>
              <a:gd name="connsiteX6" fmla="*/ 130356 w 3701251"/>
              <a:gd name="connsiteY6" fmla="*/ 2090607 h 2090607"/>
              <a:gd name="connsiteX7" fmla="*/ 255829 w 3701251"/>
              <a:gd name="connsiteY7" fmla="*/ 2085021 h 2090607"/>
              <a:gd name="connsiteX8" fmla="*/ 1423859 w 3701251"/>
              <a:gd name="connsiteY8" fmla="*/ 1107882 h 2090607"/>
              <a:gd name="connsiteX9" fmla="*/ 97308 w 3701251"/>
              <a:gd name="connsiteY9" fmla="*/ 2844 h 209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1251" h="2090607">
                <a:moveTo>
                  <a:pt x="0" y="0"/>
                </a:moveTo>
                <a:lnTo>
                  <a:pt x="3485175" y="0"/>
                </a:lnTo>
                <a:lnTo>
                  <a:pt x="3550333" y="152549"/>
                </a:lnTo>
                <a:cubicBezTo>
                  <a:pt x="3649617" y="430640"/>
                  <a:pt x="3701251" y="734841"/>
                  <a:pt x="3701251" y="1062393"/>
                </a:cubicBezTo>
                <a:cubicBezTo>
                  <a:pt x="3701251" y="1389945"/>
                  <a:pt x="3649617" y="1695106"/>
                  <a:pt x="3550333" y="1974756"/>
                </a:cubicBezTo>
                <a:lnTo>
                  <a:pt x="3501169" y="2090607"/>
                </a:lnTo>
                <a:lnTo>
                  <a:pt x="130356" y="2090607"/>
                </a:lnTo>
                <a:lnTo>
                  <a:pt x="255829" y="2085021"/>
                </a:lnTo>
                <a:cubicBezTo>
                  <a:pt x="982621" y="2016482"/>
                  <a:pt x="1423859" y="1705003"/>
                  <a:pt x="1423859" y="1107882"/>
                </a:cubicBezTo>
                <a:cubicBezTo>
                  <a:pt x="1423859" y="468140"/>
                  <a:pt x="925517" y="52323"/>
                  <a:pt x="97308" y="2844"/>
                </a:cubicBezTo>
                <a:close/>
              </a:path>
            </a:pathLst>
          </a:custGeom>
          <a:solidFill>
            <a:schemeClr val="bg1"/>
          </a:solidFill>
          <a:ln w="26194"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4" name="Group 103">
            <a:extLst>
              <a:ext uri="{FF2B5EF4-FFF2-40B4-BE49-F238E27FC236}">
                <a16:creationId xmlns:a16="http://schemas.microsoft.com/office/drawing/2014/main" id="{95672200-618C-750A-74FB-C3078569DBB6}"/>
              </a:ext>
            </a:extLst>
          </p:cNvPr>
          <p:cNvGrpSpPr/>
          <p:nvPr/>
        </p:nvGrpSpPr>
        <p:grpSpPr>
          <a:xfrm rot="5400000" flipH="1">
            <a:off x="306413" y="76225"/>
            <a:ext cx="298804" cy="911638"/>
            <a:chOff x="1406152" y="4603606"/>
            <a:chExt cx="253346" cy="772948"/>
          </a:xfrm>
          <a:solidFill>
            <a:schemeClr val="bg1"/>
          </a:solidFill>
        </p:grpSpPr>
        <p:sp>
          <p:nvSpPr>
            <p:cNvPr id="105" name="Freeform: Shape 104">
              <a:extLst>
                <a:ext uri="{FF2B5EF4-FFF2-40B4-BE49-F238E27FC236}">
                  <a16:creationId xmlns:a16="http://schemas.microsoft.com/office/drawing/2014/main" id="{28BD6768-C6FD-65C6-C300-EED08710C506}"/>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6" name="Freeform: Shape 105">
              <a:extLst>
                <a:ext uri="{FF2B5EF4-FFF2-40B4-BE49-F238E27FC236}">
                  <a16:creationId xmlns:a16="http://schemas.microsoft.com/office/drawing/2014/main" id="{B1DBD19C-3536-06F2-7991-0F13A978718C}"/>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sp>
        <p:nvSpPr>
          <p:cNvPr id="107" name="CaixaDeTexto 14">
            <a:extLst>
              <a:ext uri="{FF2B5EF4-FFF2-40B4-BE49-F238E27FC236}">
                <a16:creationId xmlns:a16="http://schemas.microsoft.com/office/drawing/2014/main" id="{747AFC69-C0AA-2277-0A26-DB449C0E27F0}"/>
              </a:ext>
            </a:extLst>
          </p:cNvPr>
          <p:cNvSpPr txBox="1"/>
          <p:nvPr/>
        </p:nvSpPr>
        <p:spPr>
          <a:xfrm>
            <a:off x="1029502" y="282201"/>
            <a:ext cx="5502744" cy="1569660"/>
          </a:xfrm>
          <a:prstGeom prst="rect">
            <a:avLst/>
          </a:prstGeom>
          <a:noFill/>
        </p:spPr>
        <p:txBody>
          <a:bodyPr wrap="square" rtlCol="0">
            <a:spAutoFit/>
          </a:bodyPr>
          <a:lstStyle/>
          <a:p>
            <a:pPr lvl="0" defTabSz="509351">
              <a:defRPr/>
            </a:pPr>
            <a:r>
              <a:rPr lang="pt-PT" sz="3200" b="1" dirty="0">
                <a:solidFill>
                  <a:schemeClr val="bg1"/>
                </a:solidFill>
              </a:rPr>
              <a:t>REEE: Regulamento de Estudantes com Estatuto Especial</a:t>
            </a:r>
            <a:endParaRPr kumimoji="0" lang="pt-BR" sz="3200" b="1" i="0" u="none" strike="noStrike" kern="1200" cap="none" spc="0" normalizeH="0" baseline="0" noProof="0" dirty="0">
              <a:ln>
                <a:noFill/>
              </a:ln>
              <a:solidFill>
                <a:schemeClr val="bg1"/>
              </a:solidFill>
              <a:effectLst/>
              <a:uLnTx/>
              <a:uFillTx/>
              <a:latin typeface="Century Gothic" panose="020F0302020204030204"/>
              <a:ea typeface="Verdana" panose="020B0604030504040204" pitchFamily="34" charset="0"/>
              <a:cs typeface="Arial" panose="020B0604020202020204" pitchFamily="34" charset="0"/>
            </a:endParaRPr>
          </a:p>
        </p:txBody>
      </p:sp>
      <p:pic>
        <p:nvPicPr>
          <p:cNvPr id="110" name="Picture 109">
            <a:extLst>
              <a:ext uri="{FF2B5EF4-FFF2-40B4-BE49-F238E27FC236}">
                <a16:creationId xmlns:a16="http://schemas.microsoft.com/office/drawing/2014/main" id="{85085117-331F-DF88-9293-417ECAED64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
        <p:nvSpPr>
          <p:cNvPr id="14" name="Content Placeholder 2">
            <a:extLst>
              <a:ext uri="{FF2B5EF4-FFF2-40B4-BE49-F238E27FC236}">
                <a16:creationId xmlns:a16="http://schemas.microsoft.com/office/drawing/2014/main" id="{686E2BD1-FF0F-4A9A-8099-4508B0829255}"/>
              </a:ext>
            </a:extLst>
          </p:cNvPr>
          <p:cNvSpPr txBox="1">
            <a:spLocks/>
          </p:cNvSpPr>
          <p:nvPr/>
        </p:nvSpPr>
        <p:spPr>
          <a:xfrm>
            <a:off x="203064" y="2033799"/>
            <a:ext cx="11528861" cy="46908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pt-PT" sz="1800" dirty="0"/>
          </a:p>
          <a:p>
            <a:pPr marL="0" indent="0">
              <a:buNone/>
            </a:pPr>
            <a:r>
              <a:rPr lang="pt-PT" sz="2400" dirty="0"/>
              <a:t>A quem são concedidos benefícios?</a:t>
            </a:r>
          </a:p>
          <a:p>
            <a:pPr lvl="1" algn="just"/>
            <a:r>
              <a:rPr lang="pt-PT" sz="1800" dirty="0"/>
              <a:t>Dirigente Associativo Jovem</a:t>
            </a:r>
          </a:p>
          <a:p>
            <a:pPr lvl="1" algn="just"/>
            <a:r>
              <a:rPr lang="pt-PT" sz="1800" dirty="0"/>
              <a:t>Estudante Atleta do ISCTE-IUL; Estudante Atleta de Alto Rendimento</a:t>
            </a:r>
          </a:p>
          <a:p>
            <a:pPr lvl="1" algn="just"/>
            <a:r>
              <a:rPr lang="pt-PT" sz="1800" dirty="0"/>
              <a:t>Trabalhador-Estudante</a:t>
            </a:r>
          </a:p>
          <a:p>
            <a:pPr lvl="1" algn="just"/>
            <a:r>
              <a:rPr lang="pt-PT" sz="1800" dirty="0"/>
              <a:t>Alunas grávidas, puérperas e lactantes, mães e pais estudantes com filhos até 3 anos de idade</a:t>
            </a:r>
          </a:p>
          <a:p>
            <a:pPr lvl="1" algn="just"/>
            <a:r>
              <a:rPr lang="pt-PT" sz="1800" dirty="0"/>
              <a:t>Estudantes com Necessidades Educativas Especiais</a:t>
            </a:r>
          </a:p>
          <a:p>
            <a:pPr lvl="1" algn="just"/>
            <a:r>
              <a:rPr lang="pt-PT" sz="1800" dirty="0"/>
              <a:t>Militares e Bombeiros</a:t>
            </a:r>
          </a:p>
          <a:p>
            <a:pPr lvl="1" algn="just"/>
            <a:r>
              <a:rPr lang="pt-PT" sz="1800" dirty="0"/>
              <a:t>Estudantes que professem uma confissão religiosa cujo dia de repouso ou culto não seja ao domingo</a:t>
            </a:r>
          </a:p>
          <a:p>
            <a:pPr lvl="1" algn="just"/>
            <a:r>
              <a:rPr lang="pt-PT" sz="1800" dirty="0"/>
              <a:t>Outras situações. Ex:. Falecimento de cônjuge ou parente; Comparência perante autoridade policial, judicial ou militar; Incapacidade temporária; Delegados ou Subdelegados de turma, Membros do Conselho Pedagógico e das Comissões Pedagógicas das Escolas, Membros do Conselho Geral, Núcleos de estudantes, Alunos em programas de mobilidade, Estudantes que ingressem ou tenham sido colocados através dos regimes de acesso organizados pela DGES.</a:t>
            </a:r>
          </a:p>
          <a:p>
            <a:endParaRPr lang="pt-PT" sz="1800" dirty="0"/>
          </a:p>
        </p:txBody>
      </p:sp>
    </p:spTree>
    <p:extLst>
      <p:ext uri="{BB962C8B-B14F-4D97-AF65-F5344CB8AC3E}">
        <p14:creationId xmlns:p14="http://schemas.microsoft.com/office/powerpoint/2010/main" val="4115044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09CDC6-77CB-4019-9316-C3B25BCC55AA}"/>
              </a:ext>
            </a:extLst>
          </p:cNvPr>
          <p:cNvSpPr/>
          <p:nvPr/>
        </p:nvSpPr>
        <p:spPr>
          <a:xfrm>
            <a:off x="-2" y="0"/>
            <a:ext cx="12192001" cy="207264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AB133D7-49E4-6953-836E-F38B208B399B}"/>
              </a:ext>
            </a:extLst>
          </p:cNvPr>
          <p:cNvPicPr>
            <a:picLocks noChangeAspect="1"/>
          </p:cNvPicPr>
          <p:nvPr/>
        </p:nvPicPr>
        <p:blipFill rotWithShape="1">
          <a:blip r:embed="rId2"/>
          <a:srcRect t="31999" b="1668"/>
          <a:stretch/>
        </p:blipFill>
        <p:spPr>
          <a:xfrm>
            <a:off x="0" y="0"/>
            <a:ext cx="12192000" cy="2090607"/>
          </a:xfrm>
          <a:prstGeom prst="rect">
            <a:avLst/>
          </a:prstGeom>
        </p:spPr>
      </p:pic>
      <p:sp>
        <p:nvSpPr>
          <p:cNvPr id="83" name="Freeform: Shape 82">
            <a:extLst>
              <a:ext uri="{FF2B5EF4-FFF2-40B4-BE49-F238E27FC236}">
                <a16:creationId xmlns:a16="http://schemas.microsoft.com/office/drawing/2014/main" id="{0C8828CA-3674-D399-1D3D-6FDC17FC6C39}"/>
              </a:ext>
            </a:extLst>
          </p:cNvPr>
          <p:cNvSpPr/>
          <p:nvPr/>
        </p:nvSpPr>
        <p:spPr>
          <a:xfrm>
            <a:off x="7044307" y="1"/>
            <a:ext cx="3701251" cy="2090607"/>
          </a:xfrm>
          <a:custGeom>
            <a:avLst/>
            <a:gdLst>
              <a:gd name="connsiteX0" fmla="*/ 0 w 3701251"/>
              <a:gd name="connsiteY0" fmla="*/ 0 h 2090607"/>
              <a:gd name="connsiteX1" fmla="*/ 3485175 w 3701251"/>
              <a:gd name="connsiteY1" fmla="*/ 0 h 2090607"/>
              <a:gd name="connsiteX2" fmla="*/ 3550333 w 3701251"/>
              <a:gd name="connsiteY2" fmla="*/ 152549 h 2090607"/>
              <a:gd name="connsiteX3" fmla="*/ 3701251 w 3701251"/>
              <a:gd name="connsiteY3" fmla="*/ 1062393 h 2090607"/>
              <a:gd name="connsiteX4" fmla="*/ 3550333 w 3701251"/>
              <a:gd name="connsiteY4" fmla="*/ 1974756 h 2090607"/>
              <a:gd name="connsiteX5" fmla="*/ 3501169 w 3701251"/>
              <a:gd name="connsiteY5" fmla="*/ 2090607 h 2090607"/>
              <a:gd name="connsiteX6" fmla="*/ 130356 w 3701251"/>
              <a:gd name="connsiteY6" fmla="*/ 2090607 h 2090607"/>
              <a:gd name="connsiteX7" fmla="*/ 255829 w 3701251"/>
              <a:gd name="connsiteY7" fmla="*/ 2085021 h 2090607"/>
              <a:gd name="connsiteX8" fmla="*/ 1423859 w 3701251"/>
              <a:gd name="connsiteY8" fmla="*/ 1107882 h 2090607"/>
              <a:gd name="connsiteX9" fmla="*/ 97308 w 3701251"/>
              <a:gd name="connsiteY9" fmla="*/ 2844 h 209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1251" h="2090607">
                <a:moveTo>
                  <a:pt x="0" y="0"/>
                </a:moveTo>
                <a:lnTo>
                  <a:pt x="3485175" y="0"/>
                </a:lnTo>
                <a:lnTo>
                  <a:pt x="3550333" y="152549"/>
                </a:lnTo>
                <a:cubicBezTo>
                  <a:pt x="3649617" y="430640"/>
                  <a:pt x="3701251" y="734841"/>
                  <a:pt x="3701251" y="1062393"/>
                </a:cubicBezTo>
                <a:cubicBezTo>
                  <a:pt x="3701251" y="1389945"/>
                  <a:pt x="3649617" y="1695106"/>
                  <a:pt x="3550333" y="1974756"/>
                </a:cubicBezTo>
                <a:lnTo>
                  <a:pt x="3501169" y="2090607"/>
                </a:lnTo>
                <a:lnTo>
                  <a:pt x="130356" y="2090607"/>
                </a:lnTo>
                <a:lnTo>
                  <a:pt x="255829" y="2085021"/>
                </a:lnTo>
                <a:cubicBezTo>
                  <a:pt x="982621" y="2016482"/>
                  <a:pt x="1423859" y="1705003"/>
                  <a:pt x="1423859" y="1107882"/>
                </a:cubicBezTo>
                <a:cubicBezTo>
                  <a:pt x="1423859" y="468140"/>
                  <a:pt x="925517" y="52323"/>
                  <a:pt x="97308" y="2844"/>
                </a:cubicBezTo>
                <a:close/>
              </a:path>
            </a:pathLst>
          </a:custGeom>
          <a:solidFill>
            <a:schemeClr val="bg1"/>
          </a:solidFill>
          <a:ln w="26194"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4" name="Group 103">
            <a:extLst>
              <a:ext uri="{FF2B5EF4-FFF2-40B4-BE49-F238E27FC236}">
                <a16:creationId xmlns:a16="http://schemas.microsoft.com/office/drawing/2014/main" id="{95672200-618C-750A-74FB-C3078569DBB6}"/>
              </a:ext>
            </a:extLst>
          </p:cNvPr>
          <p:cNvGrpSpPr/>
          <p:nvPr/>
        </p:nvGrpSpPr>
        <p:grpSpPr>
          <a:xfrm rot="5400000" flipH="1">
            <a:off x="306413" y="76225"/>
            <a:ext cx="298804" cy="911638"/>
            <a:chOff x="1406152" y="4603606"/>
            <a:chExt cx="253346" cy="772948"/>
          </a:xfrm>
          <a:solidFill>
            <a:schemeClr val="bg1"/>
          </a:solidFill>
        </p:grpSpPr>
        <p:sp>
          <p:nvSpPr>
            <p:cNvPr id="105" name="Freeform: Shape 104">
              <a:extLst>
                <a:ext uri="{FF2B5EF4-FFF2-40B4-BE49-F238E27FC236}">
                  <a16:creationId xmlns:a16="http://schemas.microsoft.com/office/drawing/2014/main" id="{28BD6768-C6FD-65C6-C300-EED08710C506}"/>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6" name="Freeform: Shape 105">
              <a:extLst>
                <a:ext uri="{FF2B5EF4-FFF2-40B4-BE49-F238E27FC236}">
                  <a16:creationId xmlns:a16="http://schemas.microsoft.com/office/drawing/2014/main" id="{B1DBD19C-3536-06F2-7991-0F13A978718C}"/>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sp>
        <p:nvSpPr>
          <p:cNvPr id="107" name="CaixaDeTexto 14">
            <a:extLst>
              <a:ext uri="{FF2B5EF4-FFF2-40B4-BE49-F238E27FC236}">
                <a16:creationId xmlns:a16="http://schemas.microsoft.com/office/drawing/2014/main" id="{747AFC69-C0AA-2277-0A26-DB449C0E27F0}"/>
              </a:ext>
            </a:extLst>
          </p:cNvPr>
          <p:cNvSpPr txBox="1"/>
          <p:nvPr/>
        </p:nvSpPr>
        <p:spPr>
          <a:xfrm>
            <a:off x="1029502" y="282201"/>
            <a:ext cx="5502744" cy="1569660"/>
          </a:xfrm>
          <a:prstGeom prst="rect">
            <a:avLst/>
          </a:prstGeom>
          <a:noFill/>
        </p:spPr>
        <p:txBody>
          <a:bodyPr wrap="square" rtlCol="0">
            <a:spAutoFit/>
          </a:bodyPr>
          <a:lstStyle/>
          <a:p>
            <a:pPr lvl="0" defTabSz="509351">
              <a:defRPr/>
            </a:pPr>
            <a:r>
              <a:rPr lang="pt-PT" sz="3200" b="1" dirty="0">
                <a:solidFill>
                  <a:schemeClr val="bg1"/>
                </a:solidFill>
              </a:rPr>
              <a:t>REEE: Regulamento de Estudantes com Estatuto Especial</a:t>
            </a:r>
            <a:endParaRPr kumimoji="0" lang="pt-BR" sz="3200" b="1" i="0" u="none" strike="noStrike" kern="1200" cap="none" spc="0" normalizeH="0" baseline="0" noProof="0" dirty="0">
              <a:ln>
                <a:noFill/>
              </a:ln>
              <a:solidFill>
                <a:schemeClr val="bg1"/>
              </a:solidFill>
              <a:effectLst/>
              <a:uLnTx/>
              <a:uFillTx/>
              <a:latin typeface="Century Gothic" panose="020F0302020204030204"/>
              <a:ea typeface="Verdana" panose="020B0604030504040204" pitchFamily="34" charset="0"/>
              <a:cs typeface="Arial" panose="020B0604020202020204" pitchFamily="34" charset="0"/>
            </a:endParaRPr>
          </a:p>
        </p:txBody>
      </p:sp>
      <p:pic>
        <p:nvPicPr>
          <p:cNvPr id="110" name="Picture 109">
            <a:extLst>
              <a:ext uri="{FF2B5EF4-FFF2-40B4-BE49-F238E27FC236}">
                <a16:creationId xmlns:a16="http://schemas.microsoft.com/office/drawing/2014/main" id="{85085117-331F-DF88-9293-417ECAED64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
        <p:nvSpPr>
          <p:cNvPr id="14" name="Content Placeholder 2">
            <a:extLst>
              <a:ext uri="{FF2B5EF4-FFF2-40B4-BE49-F238E27FC236}">
                <a16:creationId xmlns:a16="http://schemas.microsoft.com/office/drawing/2014/main" id="{686E2BD1-FF0F-4A9A-8099-4508B0829255}"/>
              </a:ext>
            </a:extLst>
          </p:cNvPr>
          <p:cNvSpPr txBox="1">
            <a:spLocks/>
          </p:cNvSpPr>
          <p:nvPr/>
        </p:nvSpPr>
        <p:spPr>
          <a:xfrm>
            <a:off x="203064" y="2033799"/>
            <a:ext cx="11622894" cy="46908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pt-PT" sz="1800" dirty="0"/>
          </a:p>
          <a:p>
            <a:pPr marL="0" indent="0" algn="just">
              <a:buNone/>
            </a:pPr>
            <a:r>
              <a:rPr lang="pt-PT" dirty="0"/>
              <a:t>Que tipo de benefícios são concedidos?</a:t>
            </a:r>
          </a:p>
          <a:p>
            <a:pPr lvl="1" algn="just"/>
            <a:r>
              <a:rPr lang="pt-PT" dirty="0"/>
              <a:t>Depende do estatuto conferido</a:t>
            </a:r>
          </a:p>
          <a:p>
            <a:pPr algn="just"/>
            <a:endParaRPr lang="pt-PT" dirty="0"/>
          </a:p>
          <a:p>
            <a:pPr marL="0" indent="0" algn="just">
              <a:buNone/>
            </a:pPr>
            <a:r>
              <a:rPr lang="pt-PT" dirty="0"/>
              <a:t>Exemplos de alguns benefícios </a:t>
            </a:r>
          </a:p>
          <a:p>
            <a:pPr lvl="1" algn="just"/>
            <a:r>
              <a:rPr lang="pt-PT" dirty="0"/>
              <a:t>relevação de faltas</a:t>
            </a:r>
          </a:p>
          <a:p>
            <a:pPr lvl="1" algn="just"/>
            <a:r>
              <a:rPr lang="pt-PT" dirty="0"/>
              <a:t>requerer exames em época especial</a:t>
            </a:r>
          </a:p>
          <a:p>
            <a:pPr lvl="1" algn="just"/>
            <a:r>
              <a:rPr lang="pt-PT" dirty="0"/>
              <a:t>adiamento da apresentação ou entrega de trabalhos e realização de testes em data posterior</a:t>
            </a:r>
          </a:p>
          <a:p>
            <a:pPr lvl="1" algn="just"/>
            <a:r>
              <a:rPr lang="pt-PT" dirty="0"/>
              <a:t>tempo adicional para a realização das provas</a:t>
            </a:r>
          </a:p>
          <a:p>
            <a:pPr lvl="1" algn="just"/>
            <a:r>
              <a:rPr lang="pt-PT" dirty="0"/>
              <a:t>adaptação de materiais e metodologias de avaliação…</a:t>
            </a:r>
          </a:p>
          <a:p>
            <a:endParaRPr lang="pt-PT" sz="1800" dirty="0"/>
          </a:p>
        </p:txBody>
      </p:sp>
    </p:spTree>
    <p:extLst>
      <p:ext uri="{BB962C8B-B14F-4D97-AF65-F5344CB8AC3E}">
        <p14:creationId xmlns:p14="http://schemas.microsoft.com/office/powerpoint/2010/main" val="368663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09CDC6-77CB-4019-9316-C3B25BCC55AA}"/>
              </a:ext>
            </a:extLst>
          </p:cNvPr>
          <p:cNvSpPr/>
          <p:nvPr/>
        </p:nvSpPr>
        <p:spPr>
          <a:xfrm>
            <a:off x="-2" y="0"/>
            <a:ext cx="12192001" cy="207264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AB133D7-49E4-6953-836E-F38B208B399B}"/>
              </a:ext>
            </a:extLst>
          </p:cNvPr>
          <p:cNvPicPr>
            <a:picLocks noChangeAspect="1"/>
          </p:cNvPicPr>
          <p:nvPr/>
        </p:nvPicPr>
        <p:blipFill rotWithShape="1">
          <a:blip r:embed="rId2"/>
          <a:srcRect t="31999" b="1668"/>
          <a:stretch/>
        </p:blipFill>
        <p:spPr>
          <a:xfrm>
            <a:off x="0" y="0"/>
            <a:ext cx="12192000" cy="2090607"/>
          </a:xfrm>
          <a:prstGeom prst="rect">
            <a:avLst/>
          </a:prstGeom>
        </p:spPr>
      </p:pic>
      <p:sp>
        <p:nvSpPr>
          <p:cNvPr id="83" name="Freeform: Shape 82">
            <a:extLst>
              <a:ext uri="{FF2B5EF4-FFF2-40B4-BE49-F238E27FC236}">
                <a16:creationId xmlns:a16="http://schemas.microsoft.com/office/drawing/2014/main" id="{0C8828CA-3674-D399-1D3D-6FDC17FC6C39}"/>
              </a:ext>
            </a:extLst>
          </p:cNvPr>
          <p:cNvSpPr/>
          <p:nvPr/>
        </p:nvSpPr>
        <p:spPr>
          <a:xfrm>
            <a:off x="7044307" y="1"/>
            <a:ext cx="3701251" cy="2090607"/>
          </a:xfrm>
          <a:custGeom>
            <a:avLst/>
            <a:gdLst>
              <a:gd name="connsiteX0" fmla="*/ 0 w 3701251"/>
              <a:gd name="connsiteY0" fmla="*/ 0 h 2090607"/>
              <a:gd name="connsiteX1" fmla="*/ 3485175 w 3701251"/>
              <a:gd name="connsiteY1" fmla="*/ 0 h 2090607"/>
              <a:gd name="connsiteX2" fmla="*/ 3550333 w 3701251"/>
              <a:gd name="connsiteY2" fmla="*/ 152549 h 2090607"/>
              <a:gd name="connsiteX3" fmla="*/ 3701251 w 3701251"/>
              <a:gd name="connsiteY3" fmla="*/ 1062393 h 2090607"/>
              <a:gd name="connsiteX4" fmla="*/ 3550333 w 3701251"/>
              <a:gd name="connsiteY4" fmla="*/ 1974756 h 2090607"/>
              <a:gd name="connsiteX5" fmla="*/ 3501169 w 3701251"/>
              <a:gd name="connsiteY5" fmla="*/ 2090607 h 2090607"/>
              <a:gd name="connsiteX6" fmla="*/ 130356 w 3701251"/>
              <a:gd name="connsiteY6" fmla="*/ 2090607 h 2090607"/>
              <a:gd name="connsiteX7" fmla="*/ 255829 w 3701251"/>
              <a:gd name="connsiteY7" fmla="*/ 2085021 h 2090607"/>
              <a:gd name="connsiteX8" fmla="*/ 1423859 w 3701251"/>
              <a:gd name="connsiteY8" fmla="*/ 1107882 h 2090607"/>
              <a:gd name="connsiteX9" fmla="*/ 97308 w 3701251"/>
              <a:gd name="connsiteY9" fmla="*/ 2844 h 209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1251" h="2090607">
                <a:moveTo>
                  <a:pt x="0" y="0"/>
                </a:moveTo>
                <a:lnTo>
                  <a:pt x="3485175" y="0"/>
                </a:lnTo>
                <a:lnTo>
                  <a:pt x="3550333" y="152549"/>
                </a:lnTo>
                <a:cubicBezTo>
                  <a:pt x="3649617" y="430640"/>
                  <a:pt x="3701251" y="734841"/>
                  <a:pt x="3701251" y="1062393"/>
                </a:cubicBezTo>
                <a:cubicBezTo>
                  <a:pt x="3701251" y="1389945"/>
                  <a:pt x="3649617" y="1695106"/>
                  <a:pt x="3550333" y="1974756"/>
                </a:cubicBezTo>
                <a:lnTo>
                  <a:pt x="3501169" y="2090607"/>
                </a:lnTo>
                <a:lnTo>
                  <a:pt x="130356" y="2090607"/>
                </a:lnTo>
                <a:lnTo>
                  <a:pt x="255829" y="2085021"/>
                </a:lnTo>
                <a:cubicBezTo>
                  <a:pt x="982621" y="2016482"/>
                  <a:pt x="1423859" y="1705003"/>
                  <a:pt x="1423859" y="1107882"/>
                </a:cubicBezTo>
                <a:cubicBezTo>
                  <a:pt x="1423859" y="468140"/>
                  <a:pt x="925517" y="52323"/>
                  <a:pt x="97308" y="2844"/>
                </a:cubicBezTo>
                <a:close/>
              </a:path>
            </a:pathLst>
          </a:custGeom>
          <a:solidFill>
            <a:schemeClr val="bg1"/>
          </a:solidFill>
          <a:ln w="26194"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4" name="Group 103">
            <a:extLst>
              <a:ext uri="{FF2B5EF4-FFF2-40B4-BE49-F238E27FC236}">
                <a16:creationId xmlns:a16="http://schemas.microsoft.com/office/drawing/2014/main" id="{95672200-618C-750A-74FB-C3078569DBB6}"/>
              </a:ext>
            </a:extLst>
          </p:cNvPr>
          <p:cNvGrpSpPr/>
          <p:nvPr/>
        </p:nvGrpSpPr>
        <p:grpSpPr>
          <a:xfrm rot="5400000" flipH="1">
            <a:off x="306413" y="76225"/>
            <a:ext cx="298804" cy="911638"/>
            <a:chOff x="1406152" y="4603606"/>
            <a:chExt cx="253346" cy="772948"/>
          </a:xfrm>
          <a:solidFill>
            <a:schemeClr val="bg1"/>
          </a:solidFill>
        </p:grpSpPr>
        <p:sp>
          <p:nvSpPr>
            <p:cNvPr id="105" name="Freeform: Shape 104">
              <a:extLst>
                <a:ext uri="{FF2B5EF4-FFF2-40B4-BE49-F238E27FC236}">
                  <a16:creationId xmlns:a16="http://schemas.microsoft.com/office/drawing/2014/main" id="{28BD6768-C6FD-65C6-C300-EED08710C506}"/>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6" name="Freeform: Shape 105">
              <a:extLst>
                <a:ext uri="{FF2B5EF4-FFF2-40B4-BE49-F238E27FC236}">
                  <a16:creationId xmlns:a16="http://schemas.microsoft.com/office/drawing/2014/main" id="{B1DBD19C-3536-06F2-7991-0F13A978718C}"/>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sp>
        <p:nvSpPr>
          <p:cNvPr id="107" name="CaixaDeTexto 14">
            <a:extLst>
              <a:ext uri="{FF2B5EF4-FFF2-40B4-BE49-F238E27FC236}">
                <a16:creationId xmlns:a16="http://schemas.microsoft.com/office/drawing/2014/main" id="{747AFC69-C0AA-2277-0A26-DB449C0E27F0}"/>
              </a:ext>
            </a:extLst>
          </p:cNvPr>
          <p:cNvSpPr txBox="1"/>
          <p:nvPr/>
        </p:nvSpPr>
        <p:spPr>
          <a:xfrm>
            <a:off x="1029502" y="282201"/>
            <a:ext cx="5502744" cy="1569660"/>
          </a:xfrm>
          <a:prstGeom prst="rect">
            <a:avLst/>
          </a:prstGeom>
          <a:noFill/>
        </p:spPr>
        <p:txBody>
          <a:bodyPr wrap="square" rtlCol="0">
            <a:spAutoFit/>
          </a:bodyPr>
          <a:lstStyle/>
          <a:p>
            <a:pPr lvl="0" defTabSz="509351">
              <a:defRPr/>
            </a:pPr>
            <a:r>
              <a:rPr lang="pt-PT" sz="3200" b="1" dirty="0">
                <a:solidFill>
                  <a:schemeClr val="bg1"/>
                </a:solidFill>
              </a:rPr>
              <a:t>REEE: Regulamento de Estudantes com Estatuto Especial</a:t>
            </a:r>
            <a:endParaRPr kumimoji="0" lang="pt-BR" sz="3200" b="1" i="0" u="none" strike="noStrike" kern="1200" cap="none" spc="0" normalizeH="0" baseline="0" noProof="0" dirty="0">
              <a:ln>
                <a:noFill/>
              </a:ln>
              <a:solidFill>
                <a:schemeClr val="bg1"/>
              </a:solidFill>
              <a:effectLst/>
              <a:uLnTx/>
              <a:uFillTx/>
              <a:latin typeface="Century Gothic" panose="020F0302020204030204"/>
              <a:ea typeface="Verdana" panose="020B0604030504040204" pitchFamily="34" charset="0"/>
              <a:cs typeface="Arial" panose="020B0604020202020204" pitchFamily="34" charset="0"/>
            </a:endParaRPr>
          </a:p>
        </p:txBody>
      </p:sp>
      <p:pic>
        <p:nvPicPr>
          <p:cNvPr id="110" name="Picture 109">
            <a:extLst>
              <a:ext uri="{FF2B5EF4-FFF2-40B4-BE49-F238E27FC236}">
                <a16:creationId xmlns:a16="http://schemas.microsoft.com/office/drawing/2014/main" id="{85085117-331F-DF88-9293-417ECAED64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
        <p:nvSpPr>
          <p:cNvPr id="14" name="Content Placeholder 2">
            <a:extLst>
              <a:ext uri="{FF2B5EF4-FFF2-40B4-BE49-F238E27FC236}">
                <a16:creationId xmlns:a16="http://schemas.microsoft.com/office/drawing/2014/main" id="{686E2BD1-FF0F-4A9A-8099-4508B0829255}"/>
              </a:ext>
            </a:extLst>
          </p:cNvPr>
          <p:cNvSpPr txBox="1">
            <a:spLocks/>
          </p:cNvSpPr>
          <p:nvPr/>
        </p:nvSpPr>
        <p:spPr>
          <a:xfrm>
            <a:off x="203064" y="2033799"/>
            <a:ext cx="11622894" cy="46908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pt-PT" sz="1800" dirty="0"/>
          </a:p>
          <a:p>
            <a:pPr marL="0" indent="0">
              <a:buNone/>
            </a:pPr>
            <a:r>
              <a:rPr lang="pt-PT" dirty="0"/>
              <a:t>Em que âmbito se aplica?</a:t>
            </a:r>
          </a:p>
          <a:p>
            <a:pPr lvl="1" algn="just"/>
            <a:r>
              <a:rPr lang="pt-PT" dirty="0"/>
              <a:t>Cursos de 1.º e 2.º ciclo.</a:t>
            </a:r>
          </a:p>
          <a:p>
            <a:pPr lvl="1" algn="just"/>
            <a:endParaRPr lang="pt-PT" dirty="0"/>
          </a:p>
          <a:p>
            <a:pPr lvl="1" algn="just"/>
            <a:r>
              <a:rPr lang="pt-BR" dirty="0"/>
              <a:t>Aos mestrados integrados aplica-se o regime previsto para os cursos de 1.º ciclo (excetuando no que se refere à dissertação, trabalho de projeto ou de estágio, que se regem por normativos próprios).</a:t>
            </a:r>
          </a:p>
          <a:p>
            <a:pPr lvl="1" algn="just"/>
            <a:endParaRPr lang="pt-BR" dirty="0"/>
          </a:p>
          <a:p>
            <a:pPr lvl="1" algn="just"/>
            <a:r>
              <a:rPr lang="pt-BR" dirty="0"/>
              <a:t>Os cursos de 3.º ciclo e os cursos não conferentes de grau são objeto de regulamentação própria (…) aplicando-se na falta destes, de forma supletiva e com as necessárias adaptações.</a:t>
            </a:r>
            <a:endParaRPr lang="pt-PT" dirty="0"/>
          </a:p>
        </p:txBody>
      </p:sp>
    </p:spTree>
    <p:extLst>
      <p:ext uri="{BB962C8B-B14F-4D97-AF65-F5344CB8AC3E}">
        <p14:creationId xmlns:p14="http://schemas.microsoft.com/office/powerpoint/2010/main" val="333648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325B00E6-CFC9-A0D4-2120-256DC26EFEA2}"/>
              </a:ext>
            </a:extLst>
          </p:cNvPr>
          <p:cNvSpPr/>
          <p:nvPr/>
        </p:nvSpPr>
        <p:spPr>
          <a:xfrm>
            <a:off x="11338560" y="0"/>
            <a:ext cx="85344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628FC-79B5-AA45-410A-43D4FF8E8C43}"/>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54CB9094-282B-EF06-A4CF-DFB531D9A901}"/>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D8193AE2-16AB-6864-4223-147B2E72D59B}"/>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5AE763EC-8BC2-67B8-1C6A-823E6D16F7CB}"/>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90AB0208-1BED-1600-CBF6-47E9FCD0E96C}"/>
              </a:ext>
            </a:extLst>
          </p:cNvPr>
          <p:cNvSpPr txBox="1"/>
          <p:nvPr/>
        </p:nvSpPr>
        <p:spPr>
          <a:xfrm>
            <a:off x="1029502" y="282201"/>
            <a:ext cx="9028898" cy="830997"/>
          </a:xfrm>
          <a:prstGeom prst="rect">
            <a:avLst/>
          </a:prstGeom>
          <a:noFill/>
        </p:spPr>
        <p:txBody>
          <a:bodyPr wrap="square" rtlCol="0">
            <a:spAutoFit/>
          </a:bodyPr>
          <a:lstStyle/>
          <a:p>
            <a:pPr lvl="0" defTabSz="509351">
              <a:defRPr/>
            </a:pPr>
            <a:r>
              <a:rPr lang="pt-PT" sz="2400" b="1" dirty="0"/>
              <a:t>RGACC: Regulamento Geral de Avaliação de Conhecimentos e Competências</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07C05F5-1E2E-A2EF-52FC-19F5DA99B95E}"/>
              </a:ext>
            </a:extLst>
          </p:cNvPr>
          <p:cNvSpPr txBox="1"/>
          <p:nvPr/>
        </p:nvSpPr>
        <p:spPr>
          <a:xfrm>
            <a:off x="589448" y="1305704"/>
            <a:ext cx="9909006" cy="5447645"/>
          </a:xfrm>
          <a:prstGeom prst="rect">
            <a:avLst/>
          </a:prstGeom>
          <a:noFill/>
        </p:spPr>
        <p:txBody>
          <a:bodyPr wrap="square">
            <a:spAutoFit/>
          </a:bodyPr>
          <a:lstStyle/>
          <a:p>
            <a:r>
              <a:rPr lang="pt-PT" sz="2400" dirty="0"/>
              <a:t>Alguns princípios orientadores</a:t>
            </a:r>
          </a:p>
          <a:p>
            <a:endParaRPr lang="pt-PT" sz="2400" dirty="0"/>
          </a:p>
          <a:p>
            <a:pPr marL="800100" lvl="1" indent="-342900" algn="just">
              <a:buFont typeface="Arial" panose="020B0604020202020204" pitchFamily="34" charset="0"/>
              <a:buChar char="•"/>
            </a:pPr>
            <a:r>
              <a:rPr lang="pt-PT" sz="2000" dirty="0"/>
              <a:t>A calendarização dos instrumentos de avaliação (realizados ao longo do semestre), a apreciação e discussão do funcionamento das UC através dos resultados das respetivas monitorizações intercalares e o estabelecimento de eventuais medidas de melhoria de eficiência no decurso do semestre são realizadas em reunião de Conselho de Ano. </a:t>
            </a:r>
          </a:p>
          <a:p>
            <a:pPr marL="800100" lvl="1" indent="-342900" algn="just">
              <a:buFont typeface="Arial" panose="020B0604020202020204" pitchFamily="34" charset="0"/>
              <a:buChar char="•"/>
            </a:pPr>
            <a:endParaRPr lang="pt-PT" sz="2000" dirty="0"/>
          </a:p>
          <a:p>
            <a:pPr marL="800100" lvl="1" indent="-342900" algn="just">
              <a:buFont typeface="Arial" panose="020B0604020202020204" pitchFamily="34" charset="0"/>
              <a:buChar char="•"/>
            </a:pPr>
            <a:r>
              <a:rPr lang="pt-PT" sz="2000" dirty="0"/>
              <a:t>Nos cursos de 2.º ciclo em que, pelas suas características, não seja viável constituir o Conselho de Ano, cabe ao diretor de curso, após audição dos coordenadores das UC realizar as tarefas acima mencionadas. </a:t>
            </a:r>
          </a:p>
          <a:p>
            <a:pPr marL="800100" lvl="1" indent="-342900" algn="just">
              <a:buFont typeface="Arial" panose="020B0604020202020204" pitchFamily="34" charset="0"/>
              <a:buChar char="•"/>
            </a:pPr>
            <a:endParaRPr lang="pt-PT" sz="2000" dirty="0"/>
          </a:p>
          <a:p>
            <a:pPr marL="800100" lvl="1" indent="-342900" algn="just">
              <a:buFont typeface="Arial" panose="020B0604020202020204" pitchFamily="34" charset="0"/>
              <a:buChar char="•"/>
            </a:pPr>
            <a:r>
              <a:rPr lang="pt-PT" sz="2000" dirty="0"/>
              <a:t>Eventuais alterações às datas e/ou horário de avaliação previamente estabelecidas apenas podem ser feitas com o consentimento do coordenador da UC, dos delegados das turmas envolvidas e do coordenador de ano, ou do diretor de curso em sua substituição. </a:t>
            </a:r>
          </a:p>
        </p:txBody>
      </p:sp>
      <p:grpSp>
        <p:nvGrpSpPr>
          <p:cNvPr id="50" name="Group 49">
            <a:extLst>
              <a:ext uri="{FF2B5EF4-FFF2-40B4-BE49-F238E27FC236}">
                <a16:creationId xmlns:a16="http://schemas.microsoft.com/office/drawing/2014/main" id="{FE865B21-5B81-7039-D913-D588760CFC5C}"/>
              </a:ext>
            </a:extLst>
          </p:cNvPr>
          <p:cNvGrpSpPr/>
          <p:nvPr/>
        </p:nvGrpSpPr>
        <p:grpSpPr>
          <a:xfrm flipH="1">
            <a:off x="10949609" y="3221825"/>
            <a:ext cx="673715" cy="414350"/>
            <a:chOff x="1462693" y="1423987"/>
            <a:chExt cx="6520589" cy="4010310"/>
          </a:xfrm>
          <a:solidFill>
            <a:srgbClr val="0D28C2"/>
          </a:solidFill>
        </p:grpSpPr>
        <p:sp>
          <p:nvSpPr>
            <p:cNvPr id="51" name="Freeform: Shape 50">
              <a:extLst>
                <a:ext uri="{FF2B5EF4-FFF2-40B4-BE49-F238E27FC236}">
                  <a16:creationId xmlns:a16="http://schemas.microsoft.com/office/drawing/2014/main" id="{02DEF47D-EF82-223D-151A-4F24429BF97C}"/>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CE900510-03B3-F0D5-CEDC-0F18F6186102}"/>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CAA6C57-B116-A5F7-5E4F-A3B7998BB561}"/>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12159916-7B07-2B9A-ABB5-404BB42F97FB}"/>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853877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325B00E6-CFC9-A0D4-2120-256DC26EFEA2}"/>
              </a:ext>
            </a:extLst>
          </p:cNvPr>
          <p:cNvSpPr/>
          <p:nvPr/>
        </p:nvSpPr>
        <p:spPr>
          <a:xfrm>
            <a:off x="11338560" y="0"/>
            <a:ext cx="85344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628FC-79B5-AA45-410A-43D4FF8E8C43}"/>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54CB9094-282B-EF06-A4CF-DFB531D9A901}"/>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D8193AE2-16AB-6864-4223-147B2E72D59B}"/>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5AE763EC-8BC2-67B8-1C6A-823E6D16F7CB}"/>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90AB0208-1BED-1600-CBF6-47E9FCD0E96C}"/>
              </a:ext>
            </a:extLst>
          </p:cNvPr>
          <p:cNvSpPr txBox="1"/>
          <p:nvPr/>
        </p:nvSpPr>
        <p:spPr>
          <a:xfrm>
            <a:off x="1029502" y="282201"/>
            <a:ext cx="9028898" cy="830997"/>
          </a:xfrm>
          <a:prstGeom prst="rect">
            <a:avLst/>
          </a:prstGeom>
          <a:noFill/>
        </p:spPr>
        <p:txBody>
          <a:bodyPr wrap="square" rtlCol="0">
            <a:spAutoFit/>
          </a:bodyPr>
          <a:lstStyle/>
          <a:p>
            <a:pPr lvl="0" defTabSz="509351">
              <a:defRPr/>
            </a:pPr>
            <a:r>
              <a:rPr lang="pt-PT" sz="2400" b="1" dirty="0"/>
              <a:t>RGACC: Regulamento Geral de Avaliação de Conhecimentos e Competências</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07C05F5-1E2E-A2EF-52FC-19F5DA99B95E}"/>
              </a:ext>
            </a:extLst>
          </p:cNvPr>
          <p:cNvSpPr txBox="1"/>
          <p:nvPr/>
        </p:nvSpPr>
        <p:spPr>
          <a:xfrm>
            <a:off x="620268" y="1546335"/>
            <a:ext cx="9909006" cy="4447371"/>
          </a:xfrm>
          <a:prstGeom prst="rect">
            <a:avLst/>
          </a:prstGeom>
          <a:noFill/>
        </p:spPr>
        <p:txBody>
          <a:bodyPr wrap="square">
            <a:spAutoFit/>
          </a:bodyPr>
          <a:lstStyle/>
          <a:p>
            <a:r>
              <a:rPr lang="pt-PT" sz="2400" dirty="0"/>
              <a:t>Processo de avaliação: algumas regras gerais</a:t>
            </a:r>
          </a:p>
          <a:p>
            <a:endParaRPr lang="pt-PT" sz="2400" dirty="0"/>
          </a:p>
          <a:p>
            <a:pPr marL="742950" lvl="1" indent="-285750" algn="just">
              <a:buFont typeface="Arial" panose="020B0604020202020204" pitchFamily="34" charset="0"/>
              <a:buChar char="•"/>
            </a:pPr>
            <a:r>
              <a:rPr lang="pt-PT" sz="2000" dirty="0"/>
              <a:t>O processo de avaliação de uma UC deve prever a realização de pelo menos uma prova de avaliação individual (ex.: relatório de trabalho/estágio/seminário, projeto de investigação, prova escrita ou apresentação oral). </a:t>
            </a:r>
          </a:p>
          <a:p>
            <a:pPr marL="742950" lvl="1" indent="-285750" algn="just">
              <a:buFont typeface="Arial" panose="020B0604020202020204" pitchFamily="34" charset="0"/>
              <a:buChar char="•"/>
            </a:pPr>
            <a:endParaRPr lang="pt-PT" sz="2000" dirty="0"/>
          </a:p>
          <a:p>
            <a:pPr marL="742950" lvl="1" indent="-285750" algn="just">
              <a:buFont typeface="Arial" panose="020B0604020202020204" pitchFamily="34" charset="0"/>
              <a:buChar char="•"/>
            </a:pPr>
            <a:r>
              <a:rPr lang="pt-PT" sz="2000" dirty="0"/>
              <a:t>A participação e assiduidade do estudante podem traduzir-se na respetiva classificação, nos termos indicados na FUC.</a:t>
            </a:r>
          </a:p>
          <a:p>
            <a:pPr marL="742950" lvl="1" indent="-285750" algn="just">
              <a:buFont typeface="Arial" panose="020B0604020202020204" pitchFamily="34" charset="0"/>
              <a:buChar char="•"/>
            </a:pPr>
            <a:endParaRPr lang="pt-PT" sz="2000" dirty="0"/>
          </a:p>
          <a:p>
            <a:pPr marL="742950" lvl="1" indent="-285750" algn="just">
              <a:buFont typeface="Arial" panose="020B0604020202020204" pitchFamily="34" charset="0"/>
              <a:buChar char="•"/>
            </a:pPr>
            <a:r>
              <a:rPr lang="pt-PT" sz="2000" dirty="0"/>
              <a:t>A avaliação de uma UC tem que estar totalmente concluída, em todas as suas componentes, até ao final do período curricular. </a:t>
            </a:r>
          </a:p>
          <a:p>
            <a:endParaRPr lang="pt-PT" sz="2000" dirty="0"/>
          </a:p>
          <a:p>
            <a:pPr>
              <a:lnSpc>
                <a:spcPts val="1800"/>
              </a:lnSpc>
            </a:pPr>
            <a:endParaRPr kumimoji="0" lang="pt-BR" sz="20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p:txBody>
      </p:sp>
      <p:grpSp>
        <p:nvGrpSpPr>
          <p:cNvPr id="50" name="Group 49">
            <a:extLst>
              <a:ext uri="{FF2B5EF4-FFF2-40B4-BE49-F238E27FC236}">
                <a16:creationId xmlns:a16="http://schemas.microsoft.com/office/drawing/2014/main" id="{FE865B21-5B81-7039-D913-D588760CFC5C}"/>
              </a:ext>
            </a:extLst>
          </p:cNvPr>
          <p:cNvGrpSpPr/>
          <p:nvPr/>
        </p:nvGrpSpPr>
        <p:grpSpPr>
          <a:xfrm flipH="1">
            <a:off x="10949609" y="3221825"/>
            <a:ext cx="673715" cy="414350"/>
            <a:chOff x="1462693" y="1423987"/>
            <a:chExt cx="6520589" cy="4010310"/>
          </a:xfrm>
          <a:solidFill>
            <a:srgbClr val="0D28C2"/>
          </a:solidFill>
        </p:grpSpPr>
        <p:sp>
          <p:nvSpPr>
            <p:cNvPr id="51" name="Freeform: Shape 50">
              <a:extLst>
                <a:ext uri="{FF2B5EF4-FFF2-40B4-BE49-F238E27FC236}">
                  <a16:creationId xmlns:a16="http://schemas.microsoft.com/office/drawing/2014/main" id="{02DEF47D-EF82-223D-151A-4F24429BF97C}"/>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CE900510-03B3-F0D5-CEDC-0F18F6186102}"/>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CAA6C57-B116-A5F7-5E4F-A3B7998BB561}"/>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12159916-7B07-2B9A-ABB5-404BB42F97FB}"/>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19747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325B00E6-CFC9-A0D4-2120-256DC26EFEA2}"/>
              </a:ext>
            </a:extLst>
          </p:cNvPr>
          <p:cNvSpPr/>
          <p:nvPr/>
        </p:nvSpPr>
        <p:spPr>
          <a:xfrm>
            <a:off x="11381678" y="0"/>
            <a:ext cx="85344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628FC-79B5-AA45-410A-43D4FF8E8C43}"/>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54CB9094-282B-EF06-A4CF-DFB531D9A901}"/>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D8193AE2-16AB-6864-4223-147B2E72D59B}"/>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5AE763EC-8BC2-67B8-1C6A-823E6D16F7CB}"/>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90AB0208-1BED-1600-CBF6-47E9FCD0E96C}"/>
              </a:ext>
            </a:extLst>
          </p:cNvPr>
          <p:cNvSpPr txBox="1"/>
          <p:nvPr/>
        </p:nvSpPr>
        <p:spPr>
          <a:xfrm>
            <a:off x="1029502" y="282201"/>
            <a:ext cx="9028898" cy="830997"/>
          </a:xfrm>
          <a:prstGeom prst="rect">
            <a:avLst/>
          </a:prstGeom>
          <a:noFill/>
        </p:spPr>
        <p:txBody>
          <a:bodyPr wrap="square" rtlCol="0">
            <a:spAutoFit/>
          </a:bodyPr>
          <a:lstStyle/>
          <a:p>
            <a:pPr lvl="0" defTabSz="509351">
              <a:defRPr/>
            </a:pPr>
            <a:r>
              <a:rPr lang="pt-PT" sz="2400" b="1" dirty="0"/>
              <a:t>RGACC: Regulamento Geral de Avaliação de Conhecimentos e Competências</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07C05F5-1E2E-A2EF-52FC-19F5DA99B95E}"/>
              </a:ext>
            </a:extLst>
          </p:cNvPr>
          <p:cNvSpPr txBox="1"/>
          <p:nvPr/>
        </p:nvSpPr>
        <p:spPr>
          <a:xfrm>
            <a:off x="117051" y="1210900"/>
            <a:ext cx="11220263" cy="7525137"/>
          </a:xfrm>
          <a:prstGeom prst="rect">
            <a:avLst/>
          </a:prstGeom>
          <a:noFill/>
        </p:spPr>
        <p:txBody>
          <a:bodyPr wrap="square">
            <a:spAutoFit/>
          </a:bodyPr>
          <a:lstStyle/>
          <a:p>
            <a:r>
              <a:rPr lang="pt-PT" sz="2400" dirty="0"/>
              <a:t>Modalidades de avaliação</a:t>
            </a:r>
          </a:p>
          <a:p>
            <a:endParaRPr lang="pt-PT" sz="2400" dirty="0"/>
          </a:p>
          <a:p>
            <a:pPr marL="742950" lvl="1" indent="-285750" algn="just">
              <a:buFont typeface="Arial" panose="020B0604020202020204" pitchFamily="34" charset="0"/>
              <a:buChar char="•"/>
            </a:pPr>
            <a:r>
              <a:rPr lang="pt-PT" sz="2000" dirty="0">
                <a:solidFill>
                  <a:schemeClr val="tx2"/>
                </a:solidFill>
              </a:rPr>
              <a:t>Avaliação ao longo do semestre</a:t>
            </a:r>
            <a:r>
              <a:rPr lang="pt-PT" sz="2000" dirty="0"/>
              <a:t>: pode implicar uma assiduidade mínima às aulas efetivamente lecionadas, podendo a assiduidade ser ponderada a participação em aula </a:t>
            </a:r>
          </a:p>
          <a:p>
            <a:pPr marL="742950" lvl="1" indent="-285750" algn="just">
              <a:buFont typeface="Arial" panose="020B0604020202020204" pitchFamily="34" charset="0"/>
              <a:buChar char="•"/>
            </a:pPr>
            <a:r>
              <a:rPr lang="pt-PT" sz="2000" dirty="0">
                <a:solidFill>
                  <a:schemeClr val="tx2"/>
                </a:solidFill>
              </a:rPr>
              <a:t>Avaliação por exame</a:t>
            </a:r>
            <a:r>
              <a:rPr lang="pt-PT" sz="2000" dirty="0"/>
              <a:t>: é aquela que ocorre exclusivamente durante o período de avaliação no final do semestre e incide sobre toda a matéria lecionada na UC</a:t>
            </a:r>
          </a:p>
          <a:p>
            <a:pPr lvl="1" algn="just"/>
            <a:endParaRPr lang="pt-PT" sz="2000" dirty="0"/>
          </a:p>
          <a:p>
            <a:pPr algn="just"/>
            <a:r>
              <a:rPr lang="pt-PT" sz="2000" dirty="0"/>
              <a:t>As UC devem contemplar avaliação por exame, excetuando as que têm caráter eminentemente prático cuja modalidade de avaliação alternativa tenha sido previamente aprovada pela Comissão Pedagógica da Escola.</a:t>
            </a:r>
          </a:p>
          <a:p>
            <a:pPr algn="just"/>
            <a:endParaRPr lang="pt-PT" sz="2000" dirty="0"/>
          </a:p>
          <a:p>
            <a:pPr algn="just"/>
            <a:r>
              <a:rPr lang="pt-PT" sz="2000" dirty="0"/>
              <a:t>As modalidades e instrumentos de avaliação das unidades curriculares de projeto, estágio ou seminário obedecem a regras próprias [...]</a:t>
            </a:r>
          </a:p>
          <a:p>
            <a:pPr algn="just"/>
            <a:endParaRPr lang="pt-PT" sz="2000" dirty="0"/>
          </a:p>
          <a:p>
            <a:pPr algn="just"/>
            <a:r>
              <a:rPr lang="pt-PT" sz="2000" dirty="0"/>
              <a:t>As modalidades e instrumentos de avaliação da cada UC devem constar da FUC.</a:t>
            </a:r>
          </a:p>
          <a:p>
            <a:pPr marL="342900" indent="-342900">
              <a:buFont typeface="Arial" panose="020B0604020202020204" pitchFamily="34" charset="0"/>
              <a:buChar char="•"/>
            </a:pPr>
            <a:endParaRPr lang="pt-PT" sz="2000" dirty="0"/>
          </a:p>
          <a:p>
            <a:endParaRPr lang="pt-PT" sz="2000" dirty="0">
              <a:solidFill>
                <a:srgbClr val="0070C0"/>
              </a:solidFill>
            </a:endParaRPr>
          </a:p>
          <a:p>
            <a:endParaRPr lang="pt-PT" sz="2000" dirty="0">
              <a:solidFill>
                <a:srgbClr val="0070C0"/>
              </a:solidFill>
            </a:endParaRPr>
          </a:p>
          <a:p>
            <a:endParaRPr lang="pt-PT" sz="2000" dirty="0">
              <a:solidFill>
                <a:srgbClr val="0070C0"/>
              </a:solidFill>
            </a:endParaRPr>
          </a:p>
          <a:p>
            <a:endParaRPr lang="pt-PT" sz="2000" dirty="0">
              <a:solidFill>
                <a:srgbClr val="0070C0"/>
              </a:solidFill>
            </a:endParaRPr>
          </a:p>
          <a:p>
            <a:endParaRPr lang="pt-PT" sz="2000" dirty="0">
              <a:solidFill>
                <a:srgbClr val="0070C0"/>
              </a:solidFill>
            </a:endParaRPr>
          </a:p>
          <a:p>
            <a:endParaRPr lang="pt-PT" sz="2000" dirty="0"/>
          </a:p>
          <a:p>
            <a:pPr>
              <a:lnSpc>
                <a:spcPts val="1800"/>
              </a:lnSpc>
            </a:pPr>
            <a:endParaRPr kumimoji="0" lang="pt-BR" sz="20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p:txBody>
      </p:sp>
      <p:grpSp>
        <p:nvGrpSpPr>
          <p:cNvPr id="50" name="Group 49">
            <a:extLst>
              <a:ext uri="{FF2B5EF4-FFF2-40B4-BE49-F238E27FC236}">
                <a16:creationId xmlns:a16="http://schemas.microsoft.com/office/drawing/2014/main" id="{FE865B21-5B81-7039-D913-D588760CFC5C}"/>
              </a:ext>
            </a:extLst>
          </p:cNvPr>
          <p:cNvGrpSpPr/>
          <p:nvPr/>
        </p:nvGrpSpPr>
        <p:grpSpPr>
          <a:xfrm flipH="1">
            <a:off x="11000456" y="3506497"/>
            <a:ext cx="673715" cy="414350"/>
            <a:chOff x="1462693" y="1423987"/>
            <a:chExt cx="6520589" cy="4010310"/>
          </a:xfrm>
          <a:solidFill>
            <a:srgbClr val="0D28C2"/>
          </a:solidFill>
        </p:grpSpPr>
        <p:sp>
          <p:nvSpPr>
            <p:cNvPr id="51" name="Freeform: Shape 50">
              <a:extLst>
                <a:ext uri="{FF2B5EF4-FFF2-40B4-BE49-F238E27FC236}">
                  <a16:creationId xmlns:a16="http://schemas.microsoft.com/office/drawing/2014/main" id="{02DEF47D-EF82-223D-151A-4F24429BF97C}"/>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CE900510-03B3-F0D5-CEDC-0F18F6186102}"/>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CAA6C57-B116-A5F7-5E4F-A3B7998BB561}"/>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12159916-7B07-2B9A-ABB5-404BB42F97FB}"/>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7069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325B00E6-CFC9-A0D4-2120-256DC26EFEA2}"/>
              </a:ext>
            </a:extLst>
          </p:cNvPr>
          <p:cNvSpPr/>
          <p:nvPr/>
        </p:nvSpPr>
        <p:spPr>
          <a:xfrm>
            <a:off x="11338560" y="0"/>
            <a:ext cx="85344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3A628FC-79B5-AA45-410A-43D4FF8E8C43}"/>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54CB9094-282B-EF06-A4CF-DFB531D9A901}"/>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D8193AE2-16AB-6864-4223-147B2E72D59B}"/>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5AE763EC-8BC2-67B8-1C6A-823E6D16F7CB}"/>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90AB0208-1BED-1600-CBF6-47E9FCD0E96C}"/>
              </a:ext>
            </a:extLst>
          </p:cNvPr>
          <p:cNvSpPr txBox="1"/>
          <p:nvPr/>
        </p:nvSpPr>
        <p:spPr>
          <a:xfrm>
            <a:off x="1029502" y="282201"/>
            <a:ext cx="9028898" cy="830997"/>
          </a:xfrm>
          <a:prstGeom prst="rect">
            <a:avLst/>
          </a:prstGeom>
          <a:noFill/>
        </p:spPr>
        <p:txBody>
          <a:bodyPr wrap="square" rtlCol="0">
            <a:spAutoFit/>
          </a:bodyPr>
          <a:lstStyle/>
          <a:p>
            <a:pPr lvl="0" defTabSz="509351">
              <a:defRPr/>
            </a:pPr>
            <a:r>
              <a:rPr lang="pt-PT" sz="2400" b="1" dirty="0"/>
              <a:t>RGACC: Regulamento Geral de Avaliação de Conhecimentos e Competências</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07C05F5-1E2E-A2EF-52FC-19F5DA99B95E}"/>
              </a:ext>
            </a:extLst>
          </p:cNvPr>
          <p:cNvSpPr txBox="1"/>
          <p:nvPr/>
        </p:nvSpPr>
        <p:spPr>
          <a:xfrm>
            <a:off x="620268" y="1546335"/>
            <a:ext cx="9909006" cy="7125027"/>
          </a:xfrm>
          <a:prstGeom prst="rect">
            <a:avLst/>
          </a:prstGeom>
          <a:noFill/>
        </p:spPr>
        <p:txBody>
          <a:bodyPr wrap="square">
            <a:spAutoFit/>
          </a:bodyPr>
          <a:lstStyle/>
          <a:p>
            <a:r>
              <a:rPr lang="pt-PT" sz="2400" dirty="0"/>
              <a:t>Divulgação de resultados</a:t>
            </a:r>
          </a:p>
          <a:p>
            <a:endParaRPr lang="pt-PT" dirty="0"/>
          </a:p>
          <a:p>
            <a:pPr marL="742950" lvl="1" indent="-285750" algn="just">
              <a:buFont typeface="Arial" panose="020B0604020202020204" pitchFamily="34" charset="0"/>
              <a:buChar char="•"/>
            </a:pPr>
            <a:r>
              <a:rPr lang="pt-PT" sz="2000" dirty="0"/>
              <a:t>A divulgação de resultados da avaliação é feita nas plataformas de gestão académica e/ou sistemas informáticos em uso no Iscte.</a:t>
            </a:r>
          </a:p>
          <a:p>
            <a:pPr marL="742950" lvl="1" indent="-285750" algn="just">
              <a:buFont typeface="Arial" panose="020B0604020202020204" pitchFamily="34" charset="0"/>
              <a:buChar char="•"/>
            </a:pPr>
            <a:endParaRPr lang="pt-PT" sz="2000" dirty="0"/>
          </a:p>
          <a:p>
            <a:pPr marL="742950" lvl="1" indent="-285750" algn="just">
              <a:buFont typeface="Arial" panose="020B0604020202020204" pitchFamily="34" charset="0"/>
              <a:buChar char="•"/>
            </a:pPr>
            <a:r>
              <a:rPr lang="pt-PT" sz="2000" dirty="0"/>
              <a:t>É obrigação dos docentes dar a conhecer, ao longo do período letivo e no âmbito de cada turma, os resultados dos diversos instrumentos de avaliação.</a:t>
            </a:r>
          </a:p>
          <a:p>
            <a:pPr marL="742950" lvl="1" indent="-285750" algn="just">
              <a:buFont typeface="Arial" panose="020B0604020202020204" pitchFamily="34" charset="0"/>
              <a:buChar char="•"/>
            </a:pPr>
            <a:endParaRPr lang="pt-PT" sz="2000" dirty="0"/>
          </a:p>
          <a:p>
            <a:pPr marL="742950" lvl="1" indent="-285750" algn="just">
              <a:buFont typeface="Arial" panose="020B0604020202020204" pitchFamily="34" charset="0"/>
              <a:buChar char="•"/>
            </a:pPr>
            <a:r>
              <a:rPr lang="pt-PT" sz="2000" dirty="0"/>
              <a:t>Deve ser assegurado, no âmbito de cada UC/curso, acesso às pautas com as classificações finais de todos os estudantes. </a:t>
            </a:r>
          </a:p>
          <a:p>
            <a:pPr marL="742950" lvl="1" indent="-285750" algn="just">
              <a:buFont typeface="Arial" panose="020B0604020202020204" pitchFamily="34" charset="0"/>
              <a:buChar char="•"/>
            </a:pPr>
            <a:endParaRPr lang="pt-PT" sz="2000" dirty="0"/>
          </a:p>
          <a:p>
            <a:pPr marL="742950" lvl="1" indent="-285750" algn="just">
              <a:buFont typeface="Arial" panose="020B0604020202020204" pitchFamily="34" charset="0"/>
              <a:buChar char="•"/>
            </a:pPr>
            <a:r>
              <a:rPr lang="pt-PT" sz="2000" dirty="0"/>
              <a:t>No caso do resultado de um instrumento de avaliação ter implicação na realização de provas subsequentes, este resultado deve ser divulgado até 48 horas antes da data de realização dessas provas.</a:t>
            </a:r>
          </a:p>
          <a:p>
            <a:pPr marL="342900" indent="-342900" algn="just">
              <a:buFont typeface="Arial" panose="020B0604020202020204" pitchFamily="34" charset="0"/>
              <a:buChar char="•"/>
            </a:pPr>
            <a:endParaRPr lang="pt-PT" sz="2000" dirty="0"/>
          </a:p>
          <a:p>
            <a:endParaRPr lang="pt-PT" sz="2000" dirty="0">
              <a:solidFill>
                <a:srgbClr val="0070C0"/>
              </a:solidFill>
            </a:endParaRPr>
          </a:p>
          <a:p>
            <a:endParaRPr lang="pt-PT" sz="2000" dirty="0">
              <a:solidFill>
                <a:srgbClr val="0070C0"/>
              </a:solidFill>
            </a:endParaRPr>
          </a:p>
          <a:p>
            <a:endParaRPr lang="pt-PT" sz="2000" dirty="0">
              <a:solidFill>
                <a:srgbClr val="0070C0"/>
              </a:solidFill>
            </a:endParaRPr>
          </a:p>
          <a:p>
            <a:endParaRPr lang="pt-PT" sz="2000" dirty="0">
              <a:solidFill>
                <a:srgbClr val="0070C0"/>
              </a:solidFill>
            </a:endParaRPr>
          </a:p>
          <a:p>
            <a:endParaRPr lang="pt-PT" sz="2000" dirty="0">
              <a:solidFill>
                <a:srgbClr val="0070C0"/>
              </a:solidFill>
            </a:endParaRPr>
          </a:p>
          <a:p>
            <a:endParaRPr lang="pt-PT" sz="2000" dirty="0"/>
          </a:p>
          <a:p>
            <a:pPr>
              <a:lnSpc>
                <a:spcPts val="1800"/>
              </a:lnSpc>
            </a:pPr>
            <a:endParaRPr kumimoji="0" lang="pt-BR" sz="20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p:txBody>
      </p:sp>
      <p:grpSp>
        <p:nvGrpSpPr>
          <p:cNvPr id="50" name="Group 49">
            <a:extLst>
              <a:ext uri="{FF2B5EF4-FFF2-40B4-BE49-F238E27FC236}">
                <a16:creationId xmlns:a16="http://schemas.microsoft.com/office/drawing/2014/main" id="{FE865B21-5B81-7039-D913-D588760CFC5C}"/>
              </a:ext>
            </a:extLst>
          </p:cNvPr>
          <p:cNvGrpSpPr/>
          <p:nvPr/>
        </p:nvGrpSpPr>
        <p:grpSpPr>
          <a:xfrm flipH="1">
            <a:off x="10949609" y="3221825"/>
            <a:ext cx="673715" cy="414350"/>
            <a:chOff x="1462693" y="1423987"/>
            <a:chExt cx="6520589" cy="4010310"/>
          </a:xfrm>
          <a:solidFill>
            <a:srgbClr val="0D28C2"/>
          </a:solidFill>
        </p:grpSpPr>
        <p:sp>
          <p:nvSpPr>
            <p:cNvPr id="51" name="Freeform: Shape 50">
              <a:extLst>
                <a:ext uri="{FF2B5EF4-FFF2-40B4-BE49-F238E27FC236}">
                  <a16:creationId xmlns:a16="http://schemas.microsoft.com/office/drawing/2014/main" id="{02DEF47D-EF82-223D-151A-4F24429BF97C}"/>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CE900510-03B3-F0D5-CEDC-0F18F6186102}"/>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4CAA6C57-B116-A5F7-5E4F-A3B7998BB561}"/>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12159916-7B07-2B9A-ABB5-404BB42F97FB}"/>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4282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DD311-98BA-A169-B399-F34FAD79FEAF}"/>
            </a:ext>
          </a:extLst>
        </p:cNvPr>
        <p:cNvGrpSpPr/>
        <p:nvPr/>
      </p:nvGrpSpPr>
      <p:grpSpPr>
        <a:xfrm>
          <a:off x="0" y="0"/>
          <a:ext cx="0" cy="0"/>
          <a:chOff x="0" y="0"/>
          <a:chExt cx="0" cy="0"/>
        </a:xfrm>
      </p:grpSpPr>
      <p:sp>
        <p:nvSpPr>
          <p:cNvPr id="49" name="Rectangle 48">
            <a:extLst>
              <a:ext uri="{FF2B5EF4-FFF2-40B4-BE49-F238E27FC236}">
                <a16:creationId xmlns:a16="http://schemas.microsoft.com/office/drawing/2014/main" id="{D440B322-EA81-CF17-447F-81F613322626}"/>
              </a:ext>
            </a:extLst>
          </p:cNvPr>
          <p:cNvSpPr/>
          <p:nvPr/>
        </p:nvSpPr>
        <p:spPr>
          <a:xfrm>
            <a:off x="11338560" y="0"/>
            <a:ext cx="853440"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5D1FA4B-BEC3-9B2B-F9A2-AD1F0A164A67}"/>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grpSp>
        <p:nvGrpSpPr>
          <p:cNvPr id="5" name="Group 4">
            <a:extLst>
              <a:ext uri="{FF2B5EF4-FFF2-40B4-BE49-F238E27FC236}">
                <a16:creationId xmlns:a16="http://schemas.microsoft.com/office/drawing/2014/main" id="{7104BAA9-1F00-8C7C-3317-095CDD5A4E38}"/>
              </a:ext>
            </a:extLst>
          </p:cNvPr>
          <p:cNvGrpSpPr/>
          <p:nvPr/>
        </p:nvGrpSpPr>
        <p:grpSpPr>
          <a:xfrm rot="5400000" flipH="1">
            <a:off x="306413" y="76225"/>
            <a:ext cx="298804" cy="911638"/>
            <a:chOff x="1406152" y="4603606"/>
            <a:chExt cx="253346" cy="772948"/>
          </a:xfrm>
          <a:solidFill>
            <a:schemeClr val="tx2"/>
          </a:solidFill>
        </p:grpSpPr>
        <p:sp>
          <p:nvSpPr>
            <p:cNvPr id="6" name="Freeform: Shape 5">
              <a:extLst>
                <a:ext uri="{FF2B5EF4-FFF2-40B4-BE49-F238E27FC236}">
                  <a16:creationId xmlns:a16="http://schemas.microsoft.com/office/drawing/2014/main" id="{B272F7E2-7A23-155B-638C-332EB09E01A3}"/>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7" name="Freeform: Shape 6">
              <a:extLst>
                <a:ext uri="{FF2B5EF4-FFF2-40B4-BE49-F238E27FC236}">
                  <a16:creationId xmlns:a16="http://schemas.microsoft.com/office/drawing/2014/main" id="{56F03D55-F31D-C41B-8BC1-3A236B024D54}"/>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8" name="CaixaDeTexto 14">
            <a:extLst>
              <a:ext uri="{FF2B5EF4-FFF2-40B4-BE49-F238E27FC236}">
                <a16:creationId xmlns:a16="http://schemas.microsoft.com/office/drawing/2014/main" id="{B2E6BE8C-340D-C017-EE6E-000B40B5CAFF}"/>
              </a:ext>
            </a:extLst>
          </p:cNvPr>
          <p:cNvSpPr txBox="1"/>
          <p:nvPr/>
        </p:nvSpPr>
        <p:spPr>
          <a:xfrm>
            <a:off x="1029502" y="282201"/>
            <a:ext cx="9028898" cy="830997"/>
          </a:xfrm>
          <a:prstGeom prst="rect">
            <a:avLst/>
          </a:prstGeom>
          <a:noFill/>
        </p:spPr>
        <p:txBody>
          <a:bodyPr wrap="square" rtlCol="0">
            <a:spAutoFit/>
          </a:bodyPr>
          <a:lstStyle/>
          <a:p>
            <a:pPr lvl="0" defTabSz="509351">
              <a:defRPr/>
            </a:pPr>
            <a:r>
              <a:rPr lang="pt-PT" sz="2400" b="1" dirty="0"/>
              <a:t>RGACC: Regulamento Geral de Avaliação de Conhecimentos e Competências</a:t>
            </a:r>
            <a:endParaRPr kumimoji="0" lang="pt-BR" sz="24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A2989691-C5B1-7FC7-400A-2F30A3327230}"/>
              </a:ext>
            </a:extLst>
          </p:cNvPr>
          <p:cNvSpPr txBox="1"/>
          <p:nvPr/>
        </p:nvSpPr>
        <p:spPr>
          <a:xfrm>
            <a:off x="589448" y="1113198"/>
            <a:ext cx="9909006" cy="5740033"/>
          </a:xfrm>
          <a:prstGeom prst="rect">
            <a:avLst/>
          </a:prstGeom>
          <a:noFill/>
        </p:spPr>
        <p:txBody>
          <a:bodyPr wrap="square">
            <a:spAutoFit/>
          </a:bodyPr>
          <a:lstStyle/>
          <a:p>
            <a:r>
              <a:rPr lang="pt-PT" sz="2400" dirty="0"/>
              <a:t>Consulta das Provas</a:t>
            </a:r>
          </a:p>
          <a:p>
            <a:pPr marL="742950" lvl="1" indent="-285750" algn="just">
              <a:buFont typeface="Arial" panose="020B0604020202020204" pitchFamily="34" charset="0"/>
              <a:buChar char="•"/>
            </a:pPr>
            <a:r>
              <a:rPr lang="en-PT" sz="2000" dirty="0"/>
              <a:t>O estudante tem o direito de consultar as suas provas escritas e de ser esclarecido quanto aos critérios utilizados na respetiva correção.</a:t>
            </a:r>
          </a:p>
          <a:p>
            <a:pPr marL="742950" lvl="1" indent="-285750" algn="just">
              <a:buFont typeface="Arial" panose="020B0604020202020204" pitchFamily="34" charset="0"/>
              <a:buChar char="•"/>
            </a:pPr>
            <a:r>
              <a:rPr lang="en-PT" sz="2000" dirty="0"/>
              <a:t>A consulta da prova escrita deve ocorrer na presença do docente avaliador, ou do coordenador da UC em sua substituição, devendo a data, local e hora dessa consulta ser dada a conhecer com uma antecedência mínima de 24 horas.</a:t>
            </a:r>
          </a:p>
          <a:p>
            <a:pPr marL="742950" lvl="1" indent="-285750" algn="just">
              <a:buFont typeface="Arial" panose="020B0604020202020204" pitchFamily="34" charset="0"/>
              <a:buChar char="•"/>
            </a:pPr>
            <a:r>
              <a:rPr lang="en-PT" sz="2000" dirty="0"/>
              <a:t>A consulta de provas deve ocorrer até cinco dias úteis após a divulgação dos resultados da avaliação da prova em questão.</a:t>
            </a:r>
            <a:endParaRPr lang="pt-PT" sz="2400" dirty="0"/>
          </a:p>
          <a:p>
            <a:pPr marL="742950" lvl="1" indent="-285750" algn="just">
              <a:buFont typeface="Arial" panose="020B0604020202020204" pitchFamily="34" charset="0"/>
              <a:buChar char="•"/>
            </a:pPr>
            <a:endParaRPr lang="pt-PT" sz="2400" dirty="0"/>
          </a:p>
          <a:p>
            <a:r>
              <a:rPr lang="pt-PT" sz="2400" dirty="0"/>
              <a:t>Reclamação</a:t>
            </a:r>
            <a:endParaRPr lang="pt-PT" sz="2000" dirty="0"/>
          </a:p>
          <a:p>
            <a:pPr marL="742950" lvl="1" indent="-285750" algn="just">
              <a:buFont typeface="Arial" panose="020B0604020202020204" pitchFamily="34" charset="0"/>
              <a:buChar char="•"/>
            </a:pPr>
            <a:r>
              <a:rPr lang="en-PT" sz="2000" dirty="0"/>
              <a:t>O estudante pode reclamar da classificação obtida na avaliação final de uma unidade curricular, após consulta de prova(s) nos termos do artigo 16.º, mediante pedido, </a:t>
            </a:r>
            <a:r>
              <a:rPr lang="en-PT" sz="2000" b="1" dirty="0"/>
              <a:t>devidamente fundamentado</a:t>
            </a:r>
            <a:r>
              <a:rPr lang="en-PT" sz="2000" dirty="0"/>
              <a:t>, dirigido ao Presidente do Conselho Pedagógico em Fénix, no prazo de dois dias úteis após o lançamento da nota, nos termos do artigo 17.º, sendo devido o pagamento dos emolumentos estabelecidos.</a:t>
            </a:r>
            <a:endParaRPr lang="pt-PT" sz="2000" dirty="0"/>
          </a:p>
          <a:p>
            <a:pPr>
              <a:lnSpc>
                <a:spcPts val="1800"/>
              </a:lnSpc>
            </a:pPr>
            <a:endParaRPr kumimoji="0" lang="pt-BR" sz="20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p:txBody>
      </p:sp>
      <p:grpSp>
        <p:nvGrpSpPr>
          <p:cNvPr id="50" name="Group 49">
            <a:extLst>
              <a:ext uri="{FF2B5EF4-FFF2-40B4-BE49-F238E27FC236}">
                <a16:creationId xmlns:a16="http://schemas.microsoft.com/office/drawing/2014/main" id="{4202E492-3892-444D-BE70-35F208835246}"/>
              </a:ext>
            </a:extLst>
          </p:cNvPr>
          <p:cNvGrpSpPr/>
          <p:nvPr/>
        </p:nvGrpSpPr>
        <p:grpSpPr>
          <a:xfrm flipH="1">
            <a:off x="10949609" y="3221825"/>
            <a:ext cx="673715" cy="414350"/>
            <a:chOff x="1462693" y="1423987"/>
            <a:chExt cx="6520589" cy="4010310"/>
          </a:xfrm>
          <a:solidFill>
            <a:srgbClr val="0D28C2"/>
          </a:solidFill>
        </p:grpSpPr>
        <p:sp>
          <p:nvSpPr>
            <p:cNvPr id="51" name="Freeform: Shape 50">
              <a:extLst>
                <a:ext uri="{FF2B5EF4-FFF2-40B4-BE49-F238E27FC236}">
                  <a16:creationId xmlns:a16="http://schemas.microsoft.com/office/drawing/2014/main" id="{DD3A07A3-03CB-3B33-9469-84F335212858}"/>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EE6CDA10-6B69-95C4-2666-D6EB3A509531}"/>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5B2279A9-B901-DC23-671D-169E8156E0A8}"/>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4598DBC2-DFA2-1165-75FC-023A97904768}"/>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928359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09CDC6-77CB-4019-9316-C3B25BCC55AA}"/>
              </a:ext>
            </a:extLst>
          </p:cNvPr>
          <p:cNvSpPr/>
          <p:nvPr/>
        </p:nvSpPr>
        <p:spPr>
          <a:xfrm>
            <a:off x="-2" y="0"/>
            <a:ext cx="12192001" cy="207264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AB133D7-49E4-6953-836E-F38B208B399B}"/>
              </a:ext>
            </a:extLst>
          </p:cNvPr>
          <p:cNvPicPr>
            <a:picLocks noChangeAspect="1"/>
          </p:cNvPicPr>
          <p:nvPr/>
        </p:nvPicPr>
        <p:blipFill rotWithShape="1">
          <a:blip r:embed="rId2"/>
          <a:srcRect t="31999" b="1668"/>
          <a:stretch/>
        </p:blipFill>
        <p:spPr>
          <a:xfrm>
            <a:off x="0" y="0"/>
            <a:ext cx="12192000" cy="2090607"/>
          </a:xfrm>
          <a:prstGeom prst="rect">
            <a:avLst/>
          </a:prstGeom>
        </p:spPr>
      </p:pic>
      <p:sp>
        <p:nvSpPr>
          <p:cNvPr id="83" name="Freeform: Shape 82">
            <a:extLst>
              <a:ext uri="{FF2B5EF4-FFF2-40B4-BE49-F238E27FC236}">
                <a16:creationId xmlns:a16="http://schemas.microsoft.com/office/drawing/2014/main" id="{0C8828CA-3674-D399-1D3D-6FDC17FC6C39}"/>
              </a:ext>
            </a:extLst>
          </p:cNvPr>
          <p:cNvSpPr/>
          <p:nvPr/>
        </p:nvSpPr>
        <p:spPr>
          <a:xfrm>
            <a:off x="7044307" y="1"/>
            <a:ext cx="3701251" cy="2090607"/>
          </a:xfrm>
          <a:custGeom>
            <a:avLst/>
            <a:gdLst>
              <a:gd name="connsiteX0" fmla="*/ 0 w 3701251"/>
              <a:gd name="connsiteY0" fmla="*/ 0 h 2090607"/>
              <a:gd name="connsiteX1" fmla="*/ 3485175 w 3701251"/>
              <a:gd name="connsiteY1" fmla="*/ 0 h 2090607"/>
              <a:gd name="connsiteX2" fmla="*/ 3550333 w 3701251"/>
              <a:gd name="connsiteY2" fmla="*/ 152549 h 2090607"/>
              <a:gd name="connsiteX3" fmla="*/ 3701251 w 3701251"/>
              <a:gd name="connsiteY3" fmla="*/ 1062393 h 2090607"/>
              <a:gd name="connsiteX4" fmla="*/ 3550333 w 3701251"/>
              <a:gd name="connsiteY4" fmla="*/ 1974756 h 2090607"/>
              <a:gd name="connsiteX5" fmla="*/ 3501169 w 3701251"/>
              <a:gd name="connsiteY5" fmla="*/ 2090607 h 2090607"/>
              <a:gd name="connsiteX6" fmla="*/ 130356 w 3701251"/>
              <a:gd name="connsiteY6" fmla="*/ 2090607 h 2090607"/>
              <a:gd name="connsiteX7" fmla="*/ 255829 w 3701251"/>
              <a:gd name="connsiteY7" fmla="*/ 2085021 h 2090607"/>
              <a:gd name="connsiteX8" fmla="*/ 1423859 w 3701251"/>
              <a:gd name="connsiteY8" fmla="*/ 1107882 h 2090607"/>
              <a:gd name="connsiteX9" fmla="*/ 97308 w 3701251"/>
              <a:gd name="connsiteY9" fmla="*/ 2844 h 209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1251" h="2090607">
                <a:moveTo>
                  <a:pt x="0" y="0"/>
                </a:moveTo>
                <a:lnTo>
                  <a:pt x="3485175" y="0"/>
                </a:lnTo>
                <a:lnTo>
                  <a:pt x="3550333" y="152549"/>
                </a:lnTo>
                <a:cubicBezTo>
                  <a:pt x="3649617" y="430640"/>
                  <a:pt x="3701251" y="734841"/>
                  <a:pt x="3701251" y="1062393"/>
                </a:cubicBezTo>
                <a:cubicBezTo>
                  <a:pt x="3701251" y="1389945"/>
                  <a:pt x="3649617" y="1695106"/>
                  <a:pt x="3550333" y="1974756"/>
                </a:cubicBezTo>
                <a:lnTo>
                  <a:pt x="3501169" y="2090607"/>
                </a:lnTo>
                <a:lnTo>
                  <a:pt x="130356" y="2090607"/>
                </a:lnTo>
                <a:lnTo>
                  <a:pt x="255829" y="2085021"/>
                </a:lnTo>
                <a:cubicBezTo>
                  <a:pt x="982621" y="2016482"/>
                  <a:pt x="1423859" y="1705003"/>
                  <a:pt x="1423859" y="1107882"/>
                </a:cubicBezTo>
                <a:cubicBezTo>
                  <a:pt x="1423859" y="468140"/>
                  <a:pt x="925517" y="52323"/>
                  <a:pt x="97308" y="2844"/>
                </a:cubicBezTo>
                <a:close/>
              </a:path>
            </a:pathLst>
          </a:custGeom>
          <a:solidFill>
            <a:schemeClr val="bg1"/>
          </a:solidFill>
          <a:ln w="26194"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4" name="Group 103">
            <a:extLst>
              <a:ext uri="{FF2B5EF4-FFF2-40B4-BE49-F238E27FC236}">
                <a16:creationId xmlns:a16="http://schemas.microsoft.com/office/drawing/2014/main" id="{95672200-618C-750A-74FB-C3078569DBB6}"/>
              </a:ext>
            </a:extLst>
          </p:cNvPr>
          <p:cNvGrpSpPr/>
          <p:nvPr/>
        </p:nvGrpSpPr>
        <p:grpSpPr>
          <a:xfrm rot="5400000" flipH="1">
            <a:off x="306413" y="76225"/>
            <a:ext cx="298804" cy="911638"/>
            <a:chOff x="1406152" y="4603606"/>
            <a:chExt cx="253346" cy="772948"/>
          </a:xfrm>
          <a:solidFill>
            <a:schemeClr val="bg1"/>
          </a:solidFill>
        </p:grpSpPr>
        <p:sp>
          <p:nvSpPr>
            <p:cNvPr id="105" name="Freeform: Shape 104">
              <a:extLst>
                <a:ext uri="{FF2B5EF4-FFF2-40B4-BE49-F238E27FC236}">
                  <a16:creationId xmlns:a16="http://schemas.microsoft.com/office/drawing/2014/main" id="{28BD6768-C6FD-65C6-C300-EED08710C506}"/>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6" name="Freeform: Shape 105">
              <a:extLst>
                <a:ext uri="{FF2B5EF4-FFF2-40B4-BE49-F238E27FC236}">
                  <a16:creationId xmlns:a16="http://schemas.microsoft.com/office/drawing/2014/main" id="{B1DBD19C-3536-06F2-7991-0F13A978718C}"/>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sp>
        <p:nvSpPr>
          <p:cNvPr id="107" name="CaixaDeTexto 14">
            <a:extLst>
              <a:ext uri="{FF2B5EF4-FFF2-40B4-BE49-F238E27FC236}">
                <a16:creationId xmlns:a16="http://schemas.microsoft.com/office/drawing/2014/main" id="{747AFC69-C0AA-2277-0A26-DB449C0E27F0}"/>
              </a:ext>
            </a:extLst>
          </p:cNvPr>
          <p:cNvSpPr txBox="1"/>
          <p:nvPr/>
        </p:nvSpPr>
        <p:spPr>
          <a:xfrm>
            <a:off x="1029502" y="282201"/>
            <a:ext cx="5502744" cy="1569660"/>
          </a:xfrm>
          <a:prstGeom prst="rect">
            <a:avLst/>
          </a:prstGeom>
          <a:noFill/>
        </p:spPr>
        <p:txBody>
          <a:bodyPr wrap="square" rtlCol="0">
            <a:spAutoFit/>
          </a:bodyPr>
          <a:lstStyle/>
          <a:p>
            <a:pPr lvl="0" defTabSz="509351">
              <a:defRPr/>
            </a:pPr>
            <a:r>
              <a:rPr lang="pt-PT" sz="3200" b="1" dirty="0">
                <a:solidFill>
                  <a:schemeClr val="bg1"/>
                </a:solidFill>
              </a:rPr>
              <a:t>Como proceder em situação de potencial conflito pedagógico?</a:t>
            </a:r>
            <a:endParaRPr kumimoji="0" lang="pt-BR" sz="3200" b="1" i="0" u="none" strike="noStrike" kern="1200" cap="none" spc="0" normalizeH="0" baseline="0" noProof="0" dirty="0">
              <a:ln>
                <a:noFill/>
              </a:ln>
              <a:solidFill>
                <a:schemeClr val="bg1"/>
              </a:solidFill>
              <a:effectLst/>
              <a:uLnTx/>
              <a:uFillTx/>
              <a:latin typeface="Century Gothic" panose="020F0302020204030204"/>
              <a:ea typeface="Verdana" panose="020B0604030504040204" pitchFamily="34" charset="0"/>
              <a:cs typeface="Arial" panose="020B0604020202020204" pitchFamily="34" charset="0"/>
            </a:endParaRPr>
          </a:p>
        </p:txBody>
      </p:sp>
      <p:pic>
        <p:nvPicPr>
          <p:cNvPr id="110" name="Picture 109">
            <a:extLst>
              <a:ext uri="{FF2B5EF4-FFF2-40B4-BE49-F238E27FC236}">
                <a16:creationId xmlns:a16="http://schemas.microsoft.com/office/drawing/2014/main" id="{85085117-331F-DF88-9293-417ECAED64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
        <p:nvSpPr>
          <p:cNvPr id="14" name="Content Placeholder 2">
            <a:extLst>
              <a:ext uri="{FF2B5EF4-FFF2-40B4-BE49-F238E27FC236}">
                <a16:creationId xmlns:a16="http://schemas.microsoft.com/office/drawing/2014/main" id="{686E2BD1-FF0F-4A9A-8099-4508B0829255}"/>
              </a:ext>
            </a:extLst>
          </p:cNvPr>
          <p:cNvSpPr txBox="1">
            <a:spLocks/>
          </p:cNvSpPr>
          <p:nvPr/>
        </p:nvSpPr>
        <p:spPr>
          <a:xfrm>
            <a:off x="310132" y="2538701"/>
            <a:ext cx="11622894" cy="41451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lvl="1" indent="-285750" algn="just">
              <a:lnSpc>
                <a:spcPct val="150000"/>
              </a:lnSpc>
            </a:pPr>
            <a:r>
              <a:rPr lang="pt-PT" sz="2000" dirty="0"/>
              <a:t>Docente da unidade curricular;</a:t>
            </a:r>
            <a:endParaRPr lang="en-PT" sz="2000" dirty="0"/>
          </a:p>
          <a:p>
            <a:pPr marL="742950" lvl="1" indent="-285750" algn="just">
              <a:lnSpc>
                <a:spcPct val="150000"/>
              </a:lnSpc>
            </a:pPr>
            <a:r>
              <a:rPr lang="pt-PT" sz="2000" dirty="0"/>
              <a:t>Coordenador da unidade curricular;</a:t>
            </a:r>
            <a:endParaRPr lang="en-PT" sz="2000" dirty="0"/>
          </a:p>
          <a:p>
            <a:pPr marL="742950" lvl="1" indent="-285750" algn="just">
              <a:lnSpc>
                <a:spcPct val="150000"/>
              </a:lnSpc>
            </a:pPr>
            <a:r>
              <a:rPr lang="pt-PT" sz="2000" dirty="0"/>
              <a:t>Coordenador de ano;</a:t>
            </a:r>
            <a:endParaRPr lang="en-PT" sz="2000" dirty="0"/>
          </a:p>
          <a:p>
            <a:pPr marL="742950" lvl="1" indent="-285750" algn="just">
              <a:lnSpc>
                <a:spcPct val="150000"/>
              </a:lnSpc>
            </a:pPr>
            <a:r>
              <a:rPr lang="pt-PT" sz="2000" dirty="0"/>
              <a:t>Diretor de curso;</a:t>
            </a:r>
            <a:endParaRPr lang="en-PT" sz="2000" dirty="0"/>
          </a:p>
          <a:p>
            <a:pPr marL="742950" lvl="1" indent="-285750" algn="just">
              <a:lnSpc>
                <a:spcPct val="150000"/>
              </a:lnSpc>
            </a:pPr>
            <a:r>
              <a:rPr lang="pt-PT" sz="2000" dirty="0"/>
              <a:t>Diretor da Escola/Presidente da Comissão Pedagógica da Escola;</a:t>
            </a:r>
            <a:endParaRPr lang="en-PT" sz="2000" dirty="0"/>
          </a:p>
          <a:p>
            <a:pPr marL="742950" lvl="1" indent="-285750" algn="just">
              <a:lnSpc>
                <a:spcPct val="150000"/>
              </a:lnSpc>
            </a:pPr>
            <a:r>
              <a:rPr lang="pt-PT" sz="2000" dirty="0"/>
              <a:t>Conselho Pedagógico do </a:t>
            </a:r>
            <a:r>
              <a:rPr lang="pt-PT" sz="2000" dirty="0" err="1"/>
              <a:t>Iscte</a:t>
            </a:r>
            <a:r>
              <a:rPr lang="pt-PT" sz="2000" dirty="0"/>
              <a:t>;</a:t>
            </a:r>
            <a:endParaRPr lang="en-PT" sz="2000" dirty="0"/>
          </a:p>
          <a:p>
            <a:pPr marL="742950" lvl="1" indent="-285750" algn="just">
              <a:lnSpc>
                <a:spcPct val="150000"/>
              </a:lnSpc>
            </a:pPr>
            <a:r>
              <a:rPr lang="pt-PT" sz="2000" dirty="0"/>
              <a:t>Provedora do Estudante.</a:t>
            </a:r>
            <a:endParaRPr lang="en-PT" sz="2000" dirty="0"/>
          </a:p>
          <a:p>
            <a:pPr>
              <a:lnSpc>
                <a:spcPct val="150000"/>
              </a:lnSpc>
            </a:pPr>
            <a:endParaRPr lang="en-PT" sz="2000" b="1" dirty="0"/>
          </a:p>
          <a:p>
            <a:endParaRPr lang="pt-PT" sz="1800" dirty="0"/>
          </a:p>
        </p:txBody>
      </p:sp>
    </p:spTree>
    <p:extLst>
      <p:ext uri="{BB962C8B-B14F-4D97-AF65-F5344CB8AC3E}">
        <p14:creationId xmlns:p14="http://schemas.microsoft.com/office/powerpoint/2010/main" val="2561153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F46F8-BB4A-301A-0D62-2A612EE7F0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15CB722-1F00-B807-8431-94DAA36AB60E}"/>
              </a:ext>
            </a:extLst>
          </p:cNvPr>
          <p:cNvSpPr/>
          <p:nvPr/>
        </p:nvSpPr>
        <p:spPr>
          <a:xfrm>
            <a:off x="-2" y="0"/>
            <a:ext cx="12192001" cy="207264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BFDDB6A7-7022-9675-AD2A-160A079FA7E8}"/>
              </a:ext>
            </a:extLst>
          </p:cNvPr>
          <p:cNvPicPr>
            <a:picLocks noChangeAspect="1"/>
          </p:cNvPicPr>
          <p:nvPr/>
        </p:nvPicPr>
        <p:blipFill rotWithShape="1">
          <a:blip r:embed="rId2"/>
          <a:srcRect t="31999" b="1668"/>
          <a:stretch/>
        </p:blipFill>
        <p:spPr>
          <a:xfrm>
            <a:off x="0" y="0"/>
            <a:ext cx="12192000" cy="2090607"/>
          </a:xfrm>
          <a:prstGeom prst="rect">
            <a:avLst/>
          </a:prstGeom>
        </p:spPr>
      </p:pic>
      <p:sp>
        <p:nvSpPr>
          <p:cNvPr id="83" name="Freeform: Shape 82">
            <a:extLst>
              <a:ext uri="{FF2B5EF4-FFF2-40B4-BE49-F238E27FC236}">
                <a16:creationId xmlns:a16="http://schemas.microsoft.com/office/drawing/2014/main" id="{50F950A4-7E4C-874A-6B4C-D011F0E60F9D}"/>
              </a:ext>
            </a:extLst>
          </p:cNvPr>
          <p:cNvSpPr/>
          <p:nvPr/>
        </p:nvSpPr>
        <p:spPr>
          <a:xfrm>
            <a:off x="7044307" y="1"/>
            <a:ext cx="3701251" cy="2090607"/>
          </a:xfrm>
          <a:custGeom>
            <a:avLst/>
            <a:gdLst>
              <a:gd name="connsiteX0" fmla="*/ 0 w 3701251"/>
              <a:gd name="connsiteY0" fmla="*/ 0 h 2090607"/>
              <a:gd name="connsiteX1" fmla="*/ 3485175 w 3701251"/>
              <a:gd name="connsiteY1" fmla="*/ 0 h 2090607"/>
              <a:gd name="connsiteX2" fmla="*/ 3550333 w 3701251"/>
              <a:gd name="connsiteY2" fmla="*/ 152549 h 2090607"/>
              <a:gd name="connsiteX3" fmla="*/ 3701251 w 3701251"/>
              <a:gd name="connsiteY3" fmla="*/ 1062393 h 2090607"/>
              <a:gd name="connsiteX4" fmla="*/ 3550333 w 3701251"/>
              <a:gd name="connsiteY4" fmla="*/ 1974756 h 2090607"/>
              <a:gd name="connsiteX5" fmla="*/ 3501169 w 3701251"/>
              <a:gd name="connsiteY5" fmla="*/ 2090607 h 2090607"/>
              <a:gd name="connsiteX6" fmla="*/ 130356 w 3701251"/>
              <a:gd name="connsiteY6" fmla="*/ 2090607 h 2090607"/>
              <a:gd name="connsiteX7" fmla="*/ 255829 w 3701251"/>
              <a:gd name="connsiteY7" fmla="*/ 2085021 h 2090607"/>
              <a:gd name="connsiteX8" fmla="*/ 1423859 w 3701251"/>
              <a:gd name="connsiteY8" fmla="*/ 1107882 h 2090607"/>
              <a:gd name="connsiteX9" fmla="*/ 97308 w 3701251"/>
              <a:gd name="connsiteY9" fmla="*/ 2844 h 209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1251" h="2090607">
                <a:moveTo>
                  <a:pt x="0" y="0"/>
                </a:moveTo>
                <a:lnTo>
                  <a:pt x="3485175" y="0"/>
                </a:lnTo>
                <a:lnTo>
                  <a:pt x="3550333" y="152549"/>
                </a:lnTo>
                <a:cubicBezTo>
                  <a:pt x="3649617" y="430640"/>
                  <a:pt x="3701251" y="734841"/>
                  <a:pt x="3701251" y="1062393"/>
                </a:cubicBezTo>
                <a:cubicBezTo>
                  <a:pt x="3701251" y="1389945"/>
                  <a:pt x="3649617" y="1695106"/>
                  <a:pt x="3550333" y="1974756"/>
                </a:cubicBezTo>
                <a:lnTo>
                  <a:pt x="3501169" y="2090607"/>
                </a:lnTo>
                <a:lnTo>
                  <a:pt x="130356" y="2090607"/>
                </a:lnTo>
                <a:lnTo>
                  <a:pt x="255829" y="2085021"/>
                </a:lnTo>
                <a:cubicBezTo>
                  <a:pt x="982621" y="2016482"/>
                  <a:pt x="1423859" y="1705003"/>
                  <a:pt x="1423859" y="1107882"/>
                </a:cubicBezTo>
                <a:cubicBezTo>
                  <a:pt x="1423859" y="468140"/>
                  <a:pt x="925517" y="52323"/>
                  <a:pt x="97308" y="2844"/>
                </a:cubicBezTo>
                <a:close/>
              </a:path>
            </a:pathLst>
          </a:custGeom>
          <a:solidFill>
            <a:schemeClr val="bg1"/>
          </a:solidFill>
          <a:ln w="26194"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4" name="Group 103">
            <a:extLst>
              <a:ext uri="{FF2B5EF4-FFF2-40B4-BE49-F238E27FC236}">
                <a16:creationId xmlns:a16="http://schemas.microsoft.com/office/drawing/2014/main" id="{321D33D1-F946-17E3-4B0D-38F3A27635BA}"/>
              </a:ext>
            </a:extLst>
          </p:cNvPr>
          <p:cNvGrpSpPr/>
          <p:nvPr/>
        </p:nvGrpSpPr>
        <p:grpSpPr>
          <a:xfrm rot="5400000" flipH="1">
            <a:off x="306413" y="76225"/>
            <a:ext cx="298804" cy="911638"/>
            <a:chOff x="1406152" y="4603606"/>
            <a:chExt cx="253346" cy="772948"/>
          </a:xfrm>
          <a:solidFill>
            <a:schemeClr val="bg1"/>
          </a:solidFill>
        </p:grpSpPr>
        <p:sp>
          <p:nvSpPr>
            <p:cNvPr id="105" name="Freeform: Shape 104">
              <a:extLst>
                <a:ext uri="{FF2B5EF4-FFF2-40B4-BE49-F238E27FC236}">
                  <a16:creationId xmlns:a16="http://schemas.microsoft.com/office/drawing/2014/main" id="{75618706-A79D-684B-F68D-C425EF692C2C}"/>
                </a:ext>
              </a:extLst>
            </p:cNvPr>
            <p:cNvSpPr/>
            <p:nvPr/>
          </p:nvSpPr>
          <p:spPr>
            <a:xfrm>
              <a:off x="1406152" y="4850646"/>
              <a:ext cx="253346" cy="525908"/>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6" name="Freeform: Shape 105">
              <a:extLst>
                <a:ext uri="{FF2B5EF4-FFF2-40B4-BE49-F238E27FC236}">
                  <a16:creationId xmlns:a16="http://schemas.microsoft.com/office/drawing/2014/main" id="{41D9EFA2-2418-7FC3-1721-473D1CA462F0}"/>
                </a:ext>
              </a:extLst>
            </p:cNvPr>
            <p:cNvSpPr/>
            <p:nvPr/>
          </p:nvSpPr>
          <p:spPr>
            <a:xfrm>
              <a:off x="1406152" y="4603606"/>
              <a:ext cx="253346" cy="93555"/>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pic>
        <p:nvPicPr>
          <p:cNvPr id="110" name="Picture 109">
            <a:extLst>
              <a:ext uri="{FF2B5EF4-FFF2-40B4-BE49-F238E27FC236}">
                <a16:creationId xmlns:a16="http://schemas.microsoft.com/office/drawing/2014/main" id="{EB6702F4-0907-22E4-2DF0-0CC149E1F7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
        <p:nvSpPr>
          <p:cNvPr id="14" name="Content Placeholder 2">
            <a:extLst>
              <a:ext uri="{FF2B5EF4-FFF2-40B4-BE49-F238E27FC236}">
                <a16:creationId xmlns:a16="http://schemas.microsoft.com/office/drawing/2014/main" id="{AE3014BB-22DC-DEC1-3F72-AD88443B938A}"/>
              </a:ext>
            </a:extLst>
          </p:cNvPr>
          <p:cNvSpPr txBox="1">
            <a:spLocks/>
          </p:cNvSpPr>
          <p:nvPr/>
        </p:nvSpPr>
        <p:spPr>
          <a:xfrm>
            <a:off x="284551" y="2134061"/>
            <a:ext cx="11622894" cy="44417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pt-PT" sz="2000" dirty="0"/>
              <a:t>Estudantes, docentes, investigadores, pessoal técnico, especialista e de gestão podem solicitar a definição ou alteração do </a:t>
            </a:r>
            <a:r>
              <a:rPr lang="pt-PT" sz="2000" b="1" dirty="0"/>
              <a:t>nome social </a:t>
            </a:r>
            <a:r>
              <a:rPr lang="pt-PT" sz="2000" dirty="0"/>
              <a:t>através do preenchimento de um pequeno formulário disponível no Fénix, </a:t>
            </a:r>
          </a:p>
          <a:p>
            <a:pPr lvl="1">
              <a:lnSpc>
                <a:spcPct val="150000"/>
              </a:lnSpc>
            </a:pPr>
            <a:r>
              <a:rPr lang="pt-PT" sz="2000" dirty="0" err="1"/>
              <a:t>myFenix</a:t>
            </a:r>
            <a:r>
              <a:rPr lang="pt-PT" sz="2000" dirty="0"/>
              <a:t> -&gt; Serviços -&gt; Requerimentos   e selecionando “Criar” escolhendo “Atribuição de Nome Social”.</a:t>
            </a:r>
          </a:p>
          <a:p>
            <a:pPr lvl="1">
              <a:lnSpc>
                <a:spcPct val="150000"/>
              </a:lnSpc>
            </a:pPr>
            <a:r>
              <a:rPr lang="pt-PT" sz="2000" dirty="0"/>
              <a:t>O nome social não está limitado aos nomes constantes dos documentos de identificação, </a:t>
            </a:r>
            <a:endParaRPr lang="en-PT" sz="2000" dirty="0"/>
          </a:p>
          <a:p>
            <a:pPr lvl="1">
              <a:lnSpc>
                <a:spcPct val="150000"/>
              </a:lnSpc>
            </a:pPr>
            <a:r>
              <a:rPr lang="pt-PT" sz="2000" dirty="0"/>
              <a:t>É possível indicar pronome(s) de tratamento preferencial</a:t>
            </a:r>
          </a:p>
          <a:p>
            <a:pPr lvl="1">
              <a:lnSpc>
                <a:spcPct val="150000"/>
              </a:lnSpc>
            </a:pPr>
            <a:r>
              <a:rPr lang="pt-PT" sz="2000" dirty="0"/>
              <a:t>solicitar a atribuição de um novo endereço de correio eletrónico institucional.</a:t>
            </a:r>
            <a:endParaRPr lang="en-PT" sz="2000" dirty="0"/>
          </a:p>
          <a:p>
            <a:pPr marL="0" indent="0">
              <a:lnSpc>
                <a:spcPct val="150000"/>
              </a:lnSpc>
              <a:buNone/>
            </a:pPr>
            <a:endParaRPr lang="en-PT" sz="2000" b="1" dirty="0"/>
          </a:p>
          <a:p>
            <a:endParaRPr lang="pt-PT" sz="1800" dirty="0"/>
          </a:p>
        </p:txBody>
      </p:sp>
      <p:sp>
        <p:nvSpPr>
          <p:cNvPr id="3" name="CaixaDeTexto 14">
            <a:extLst>
              <a:ext uri="{FF2B5EF4-FFF2-40B4-BE49-F238E27FC236}">
                <a16:creationId xmlns:a16="http://schemas.microsoft.com/office/drawing/2014/main" id="{C45EF25D-BDF5-FCB8-2E78-647F954248E3}"/>
              </a:ext>
            </a:extLst>
          </p:cNvPr>
          <p:cNvSpPr txBox="1"/>
          <p:nvPr/>
        </p:nvSpPr>
        <p:spPr>
          <a:xfrm>
            <a:off x="1029502" y="282201"/>
            <a:ext cx="4219139" cy="584775"/>
          </a:xfrm>
          <a:prstGeom prst="rect">
            <a:avLst/>
          </a:prstGeom>
          <a:noFill/>
        </p:spPr>
        <p:txBody>
          <a:bodyPr wrap="square" rtlCol="0">
            <a:spAutoFit/>
          </a:bodyPr>
          <a:lstStyle/>
          <a:p>
            <a:pPr lvl="0" defTabSz="509351">
              <a:defRPr/>
            </a:pPr>
            <a:r>
              <a:rPr lang="pt-BR" sz="3200" b="1" spc="200" dirty="0">
                <a:solidFill>
                  <a:prstClr val="white"/>
                </a:solidFill>
                <a:ea typeface="Verdana" panose="020B0604030504040204" pitchFamily="34" charset="0"/>
                <a:cs typeface="Arial" panose="020B0604020202020204" pitchFamily="34" charset="0"/>
              </a:rPr>
              <a:t>Nome Social</a:t>
            </a:r>
          </a:p>
        </p:txBody>
      </p:sp>
    </p:spTree>
    <p:extLst>
      <p:ext uri="{BB962C8B-B14F-4D97-AF65-F5344CB8AC3E}">
        <p14:creationId xmlns:p14="http://schemas.microsoft.com/office/powerpoint/2010/main" val="210428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D070372-D8B5-6D87-AAFC-D262347C734C}"/>
              </a:ext>
            </a:extLst>
          </p:cNvPr>
          <p:cNvSpPr/>
          <p:nvPr/>
        </p:nvSpPr>
        <p:spPr>
          <a:xfrm>
            <a:off x="-3737" y="0"/>
            <a:ext cx="5550544" cy="6858000"/>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22D545C4-4B43-F2C6-9E77-EE842738C478}"/>
              </a:ext>
            </a:extLst>
          </p:cNvPr>
          <p:cNvGrpSpPr/>
          <p:nvPr/>
        </p:nvGrpSpPr>
        <p:grpSpPr>
          <a:xfrm rot="16200000">
            <a:off x="-2540440" y="2527515"/>
            <a:ext cx="6852153" cy="1771273"/>
            <a:chOff x="-393221" y="-3361134"/>
            <a:chExt cx="6643632" cy="1717371"/>
          </a:xfrm>
          <a:solidFill>
            <a:schemeClr val="bg1">
              <a:alpha val="15000"/>
            </a:schemeClr>
          </a:solidFill>
        </p:grpSpPr>
        <p:sp>
          <p:nvSpPr>
            <p:cNvPr id="11" name="Freeform: Shape 10">
              <a:extLst>
                <a:ext uri="{FF2B5EF4-FFF2-40B4-BE49-F238E27FC236}">
                  <a16:creationId xmlns:a16="http://schemas.microsoft.com/office/drawing/2014/main" id="{DA1EB39B-BC55-0130-75BA-9A49F0430A6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2" name="Freeform: Shape 11">
              <a:extLst>
                <a:ext uri="{FF2B5EF4-FFF2-40B4-BE49-F238E27FC236}">
                  <a16:creationId xmlns:a16="http://schemas.microsoft.com/office/drawing/2014/main" id="{63E9793D-3294-2C3A-ED20-A6229C77976A}"/>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3" name="Freeform: Shape 12">
              <a:extLst>
                <a:ext uri="{FF2B5EF4-FFF2-40B4-BE49-F238E27FC236}">
                  <a16:creationId xmlns:a16="http://schemas.microsoft.com/office/drawing/2014/main" id="{4ECFD309-4A3D-8912-C953-64E51B6C48C0}"/>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4" name="Freeform: Shape 13">
              <a:extLst>
                <a:ext uri="{FF2B5EF4-FFF2-40B4-BE49-F238E27FC236}">
                  <a16:creationId xmlns:a16="http://schemas.microsoft.com/office/drawing/2014/main" id="{EAD59AD2-E741-CA9E-A544-7FC615A98F73}"/>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5" name="Freeform: Shape 14">
              <a:extLst>
                <a:ext uri="{FF2B5EF4-FFF2-40B4-BE49-F238E27FC236}">
                  <a16:creationId xmlns:a16="http://schemas.microsoft.com/office/drawing/2014/main" id="{C2747E55-1C1F-A2F8-2F62-8F5EFE444DFC}"/>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16" name="Freeform: Shape 15">
              <a:extLst>
                <a:ext uri="{FF2B5EF4-FFF2-40B4-BE49-F238E27FC236}">
                  <a16:creationId xmlns:a16="http://schemas.microsoft.com/office/drawing/2014/main" id="{5CD23641-83EB-927B-1ADF-BB6C69EFF254}"/>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grpSp>
        <p:nvGrpSpPr>
          <p:cNvPr id="21" name="Group 20">
            <a:extLst>
              <a:ext uri="{FF2B5EF4-FFF2-40B4-BE49-F238E27FC236}">
                <a16:creationId xmlns:a16="http://schemas.microsoft.com/office/drawing/2014/main" id="{BAB9824E-CAF0-8F9A-4F35-8F2D51C3C818}"/>
              </a:ext>
            </a:extLst>
          </p:cNvPr>
          <p:cNvGrpSpPr/>
          <p:nvPr/>
        </p:nvGrpSpPr>
        <p:grpSpPr>
          <a:xfrm rot="16200000">
            <a:off x="-632428" y="2527515"/>
            <a:ext cx="6852153" cy="1771273"/>
            <a:chOff x="-393221" y="-3361134"/>
            <a:chExt cx="6643632" cy="1717371"/>
          </a:xfrm>
          <a:solidFill>
            <a:schemeClr val="bg1">
              <a:alpha val="10000"/>
            </a:schemeClr>
          </a:solidFill>
        </p:grpSpPr>
        <p:sp>
          <p:nvSpPr>
            <p:cNvPr id="22" name="Freeform: Shape 21">
              <a:extLst>
                <a:ext uri="{FF2B5EF4-FFF2-40B4-BE49-F238E27FC236}">
                  <a16:creationId xmlns:a16="http://schemas.microsoft.com/office/drawing/2014/main" id="{5A2C2141-FE8F-907F-3B00-3D4F009B04CD}"/>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3" name="Freeform: Shape 22">
              <a:extLst>
                <a:ext uri="{FF2B5EF4-FFF2-40B4-BE49-F238E27FC236}">
                  <a16:creationId xmlns:a16="http://schemas.microsoft.com/office/drawing/2014/main" id="{0C372388-5543-AC78-1373-841B85BBA553}"/>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4" name="Freeform: Shape 23">
              <a:extLst>
                <a:ext uri="{FF2B5EF4-FFF2-40B4-BE49-F238E27FC236}">
                  <a16:creationId xmlns:a16="http://schemas.microsoft.com/office/drawing/2014/main" id="{7583DFF9-585B-6D7E-EEF0-BAB6E633DE93}"/>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5" name="Freeform: Shape 24">
              <a:extLst>
                <a:ext uri="{FF2B5EF4-FFF2-40B4-BE49-F238E27FC236}">
                  <a16:creationId xmlns:a16="http://schemas.microsoft.com/office/drawing/2014/main" id="{A2FE1E89-DA9D-AD05-21FC-AE4B50725249}"/>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6" name="Freeform: Shape 25">
              <a:extLst>
                <a:ext uri="{FF2B5EF4-FFF2-40B4-BE49-F238E27FC236}">
                  <a16:creationId xmlns:a16="http://schemas.microsoft.com/office/drawing/2014/main" id="{E9D84003-47AA-F647-A692-F194D44650C0}"/>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27" name="Freeform: Shape 26">
              <a:extLst>
                <a:ext uri="{FF2B5EF4-FFF2-40B4-BE49-F238E27FC236}">
                  <a16:creationId xmlns:a16="http://schemas.microsoft.com/office/drawing/2014/main" id="{B4C72A08-389C-B206-1306-56CC0B91AE30}"/>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grpSp>
        <p:nvGrpSpPr>
          <p:cNvPr id="28" name="Group 27">
            <a:extLst>
              <a:ext uri="{FF2B5EF4-FFF2-40B4-BE49-F238E27FC236}">
                <a16:creationId xmlns:a16="http://schemas.microsoft.com/office/drawing/2014/main" id="{311E1D4A-8A78-27E4-E218-E2259E254B33}"/>
              </a:ext>
            </a:extLst>
          </p:cNvPr>
          <p:cNvGrpSpPr/>
          <p:nvPr/>
        </p:nvGrpSpPr>
        <p:grpSpPr>
          <a:xfrm rot="16200000">
            <a:off x="1275584" y="2527515"/>
            <a:ext cx="6852153" cy="1771273"/>
            <a:chOff x="-393221" y="-3361134"/>
            <a:chExt cx="6643632" cy="1717371"/>
          </a:xfrm>
          <a:solidFill>
            <a:schemeClr val="bg1">
              <a:alpha val="5000"/>
            </a:schemeClr>
          </a:solidFill>
        </p:grpSpPr>
        <p:sp>
          <p:nvSpPr>
            <p:cNvPr id="29" name="Freeform: Shape 28">
              <a:extLst>
                <a:ext uri="{FF2B5EF4-FFF2-40B4-BE49-F238E27FC236}">
                  <a16:creationId xmlns:a16="http://schemas.microsoft.com/office/drawing/2014/main" id="{E125B0D1-E3A7-B4C0-08EC-75E0391F07C8}"/>
                </a:ext>
              </a:extLst>
            </p:cNvPr>
            <p:cNvSpPr/>
            <p:nvPr/>
          </p:nvSpPr>
          <p:spPr>
            <a:xfrm>
              <a:off x="-393221" y="-3061471"/>
              <a:ext cx="307313" cy="1378449"/>
            </a:xfrm>
            <a:custGeom>
              <a:avLst/>
              <a:gdLst>
                <a:gd name="connsiteX0" fmla="*/ 0 w 74834"/>
                <a:gd name="connsiteY0" fmla="*/ 0 h 335667"/>
                <a:gd name="connsiteX1" fmla="*/ 74834 w 74834"/>
                <a:gd name="connsiteY1" fmla="*/ 0 h 335667"/>
                <a:gd name="connsiteX2" fmla="*/ 74834 w 74834"/>
                <a:gd name="connsiteY2" fmla="*/ 335667 h 335667"/>
                <a:gd name="connsiteX3" fmla="*/ 0 w 74834"/>
                <a:gd name="connsiteY3" fmla="*/ 335667 h 335667"/>
              </a:gdLst>
              <a:ahLst/>
              <a:cxnLst>
                <a:cxn ang="0">
                  <a:pos x="connsiteX0" y="connsiteY0"/>
                </a:cxn>
                <a:cxn ang="0">
                  <a:pos x="connsiteX1" y="connsiteY1"/>
                </a:cxn>
                <a:cxn ang="0">
                  <a:pos x="connsiteX2" y="connsiteY2"/>
                </a:cxn>
                <a:cxn ang="0">
                  <a:pos x="connsiteX3" y="connsiteY3"/>
                </a:cxn>
              </a:cxnLst>
              <a:rect l="l" t="t" r="r" b="b"/>
              <a:pathLst>
                <a:path w="74834" h="335667">
                  <a:moveTo>
                    <a:pt x="0" y="0"/>
                  </a:moveTo>
                  <a:lnTo>
                    <a:pt x="74834" y="0"/>
                  </a:lnTo>
                  <a:lnTo>
                    <a:pt x="74834" y="335667"/>
                  </a:lnTo>
                  <a:lnTo>
                    <a:pt x="0" y="335667"/>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0" name="Freeform: Shape 29">
              <a:extLst>
                <a:ext uri="{FF2B5EF4-FFF2-40B4-BE49-F238E27FC236}">
                  <a16:creationId xmlns:a16="http://schemas.microsoft.com/office/drawing/2014/main" id="{9393B099-088C-6601-1BA2-7DA6421EEC51}"/>
                </a:ext>
              </a:extLst>
            </p:cNvPr>
            <p:cNvSpPr/>
            <p:nvPr/>
          </p:nvSpPr>
          <p:spPr>
            <a:xfrm>
              <a:off x="116843" y="-3027042"/>
              <a:ext cx="1532742" cy="1347843"/>
            </a:xfrm>
            <a:custGeom>
              <a:avLst/>
              <a:gdLst>
                <a:gd name="connsiteX0" fmla="*/ 246225 w 373239"/>
                <a:gd name="connsiteY0" fmla="*/ 133190 h 328214"/>
                <a:gd name="connsiteX1" fmla="*/ 127918 w 373239"/>
                <a:gd name="connsiteY1" fmla="*/ 133190 h 328214"/>
                <a:gd name="connsiteX2" fmla="*/ 77615 w 373239"/>
                <a:gd name="connsiteY2" fmla="*/ 95617 h 328214"/>
                <a:gd name="connsiteX3" fmla="*/ 127918 w 373239"/>
                <a:gd name="connsiteY3" fmla="*/ 62081 h 328214"/>
                <a:gd name="connsiteX4" fmla="*/ 342484 w 373239"/>
                <a:gd name="connsiteY4" fmla="*/ 62081 h 328214"/>
                <a:gd name="connsiteX5" fmla="*/ 342484 w 373239"/>
                <a:gd name="connsiteY5" fmla="*/ -22 h 328214"/>
                <a:gd name="connsiteX6" fmla="*/ 118913 w 373239"/>
                <a:gd name="connsiteY6" fmla="*/ -22 h 328214"/>
                <a:gd name="connsiteX7" fmla="*/ -14 w 373239"/>
                <a:gd name="connsiteY7" fmla="*/ 96549 h 328214"/>
                <a:gd name="connsiteX8" fmla="*/ 118913 w 373239"/>
                <a:gd name="connsiteY8" fmla="*/ 194361 h 328214"/>
                <a:gd name="connsiteX9" fmla="*/ 247156 w 373239"/>
                <a:gd name="connsiteY9" fmla="*/ 194361 h 328214"/>
                <a:gd name="connsiteX10" fmla="*/ 297149 w 373239"/>
                <a:gd name="connsiteY10" fmla="*/ 232244 h 328214"/>
                <a:gd name="connsiteX11" fmla="*/ 247156 w 373239"/>
                <a:gd name="connsiteY11" fmla="*/ 266090 h 328214"/>
                <a:gd name="connsiteX12" fmla="*/ 23274 w 373239"/>
                <a:gd name="connsiteY12" fmla="*/ 266090 h 328214"/>
                <a:gd name="connsiteX13" fmla="*/ 23274 w 373239"/>
                <a:gd name="connsiteY13" fmla="*/ 328193 h 328214"/>
                <a:gd name="connsiteX14" fmla="*/ 246225 w 373239"/>
                <a:gd name="connsiteY14" fmla="*/ 328193 h 328214"/>
                <a:gd name="connsiteX15" fmla="*/ 373225 w 373239"/>
                <a:gd name="connsiteY15" fmla="*/ 230691 h 328214"/>
                <a:gd name="connsiteX16" fmla="*/ 246225 w 373239"/>
                <a:gd name="connsiteY16" fmla="*/ 134121 h 32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3239" h="328214">
                  <a:moveTo>
                    <a:pt x="246225" y="133190"/>
                  </a:moveTo>
                  <a:lnTo>
                    <a:pt x="127918" y="133190"/>
                  </a:lnTo>
                  <a:cubicBezTo>
                    <a:pt x="96867" y="133190"/>
                    <a:pt x="77615" y="118595"/>
                    <a:pt x="77615" y="95617"/>
                  </a:cubicBezTo>
                  <a:cubicBezTo>
                    <a:pt x="77615" y="72639"/>
                    <a:pt x="96867" y="62081"/>
                    <a:pt x="127918" y="62081"/>
                  </a:cubicBezTo>
                  <a:lnTo>
                    <a:pt x="342484" y="62081"/>
                  </a:lnTo>
                  <a:lnTo>
                    <a:pt x="342484" y="-22"/>
                  </a:lnTo>
                  <a:lnTo>
                    <a:pt x="118913" y="-22"/>
                  </a:lnTo>
                  <a:cubicBezTo>
                    <a:pt x="45942" y="-22"/>
                    <a:pt x="-14" y="36619"/>
                    <a:pt x="-14" y="96549"/>
                  </a:cubicBezTo>
                  <a:cubicBezTo>
                    <a:pt x="-14" y="156478"/>
                    <a:pt x="45942" y="194361"/>
                    <a:pt x="118913" y="194361"/>
                  </a:cubicBezTo>
                  <a:lnTo>
                    <a:pt x="247156" y="194361"/>
                  </a:lnTo>
                  <a:cubicBezTo>
                    <a:pt x="278208" y="194361"/>
                    <a:pt x="297149" y="208955"/>
                    <a:pt x="297149" y="232244"/>
                  </a:cubicBezTo>
                  <a:cubicBezTo>
                    <a:pt x="297149" y="255533"/>
                    <a:pt x="277897" y="266090"/>
                    <a:pt x="247156" y="266090"/>
                  </a:cubicBezTo>
                  <a:lnTo>
                    <a:pt x="23274" y="266090"/>
                  </a:lnTo>
                  <a:lnTo>
                    <a:pt x="23274" y="328193"/>
                  </a:lnTo>
                  <a:lnTo>
                    <a:pt x="246225" y="328193"/>
                  </a:lnTo>
                  <a:cubicBezTo>
                    <a:pt x="324164" y="328193"/>
                    <a:pt x="373225" y="290310"/>
                    <a:pt x="373225" y="230691"/>
                  </a:cubicBezTo>
                  <a:cubicBezTo>
                    <a:pt x="373225" y="171072"/>
                    <a:pt x="324164" y="134121"/>
                    <a:pt x="246225" y="134121"/>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1" name="Freeform: Shape 30">
              <a:extLst>
                <a:ext uri="{FF2B5EF4-FFF2-40B4-BE49-F238E27FC236}">
                  <a16:creationId xmlns:a16="http://schemas.microsoft.com/office/drawing/2014/main" id="{69A1942F-123E-E911-0F16-449A0545DFE7}"/>
                </a:ext>
              </a:extLst>
            </p:cNvPr>
            <p:cNvSpPr/>
            <p:nvPr/>
          </p:nvSpPr>
          <p:spPr>
            <a:xfrm>
              <a:off x="3372035" y="-3358584"/>
              <a:ext cx="1226998" cy="1712841"/>
            </a:xfrm>
            <a:custGeom>
              <a:avLst/>
              <a:gdLst>
                <a:gd name="connsiteX0" fmla="*/ 149105 w 298787"/>
                <a:gd name="connsiteY0" fmla="*/ 352724 h 417095"/>
                <a:gd name="connsiteX1" fmla="*/ 71336 w 298787"/>
                <a:gd name="connsiteY1" fmla="*/ 275235 h 417095"/>
                <a:gd name="connsiteX2" fmla="*/ 71476 w 298787"/>
                <a:gd name="connsiteY2" fmla="*/ 270437 h 417095"/>
                <a:gd name="connsiteX3" fmla="*/ 71476 w 298787"/>
                <a:gd name="connsiteY3" fmla="*/ 142815 h 417095"/>
                <a:gd name="connsiteX4" fmla="*/ 298773 w 298787"/>
                <a:gd name="connsiteY4" fmla="*/ 142815 h 417095"/>
                <a:gd name="connsiteX5" fmla="*/ 298773 w 298787"/>
                <a:gd name="connsiteY5" fmla="*/ 80712 h 417095"/>
                <a:gd name="connsiteX6" fmla="*/ 71476 w 298787"/>
                <a:gd name="connsiteY6" fmla="*/ 80712 h 417095"/>
                <a:gd name="connsiteX7" fmla="*/ 71476 w 298787"/>
                <a:gd name="connsiteY7" fmla="*/ -22 h 417095"/>
                <a:gd name="connsiteX8" fmla="*/ 58 w 298787"/>
                <a:gd name="connsiteY8" fmla="*/ -22 h 417095"/>
                <a:gd name="connsiteX9" fmla="*/ 58 w 298787"/>
                <a:gd name="connsiteY9" fmla="*/ 273853 h 417095"/>
                <a:gd name="connsiteX10" fmla="*/ 134368 w 298787"/>
                <a:gd name="connsiteY10" fmla="*/ 417004 h 417095"/>
                <a:gd name="connsiteX11" fmla="*/ 149105 w 298787"/>
                <a:gd name="connsiteY11" fmla="*/ 416690 h 417095"/>
                <a:gd name="connsiteX12" fmla="*/ 297550 w 298787"/>
                <a:gd name="connsiteY12" fmla="*/ 286919 h 417095"/>
                <a:gd name="connsiteX13" fmla="*/ 297842 w 298787"/>
                <a:gd name="connsiteY13" fmla="*/ 275095 h 417095"/>
                <a:gd name="connsiteX14" fmla="*/ 226734 w 298787"/>
                <a:gd name="connsiteY14" fmla="*/ 275095 h 417095"/>
                <a:gd name="connsiteX15" fmla="*/ 150353 w 298787"/>
                <a:gd name="connsiteY15" fmla="*/ 352724 h 417095"/>
                <a:gd name="connsiteX16" fmla="*/ 149105 w 298787"/>
                <a:gd name="connsiteY16" fmla="*/ 352724 h 41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8787" h="417095">
                  <a:moveTo>
                    <a:pt x="149105" y="352724"/>
                  </a:moveTo>
                  <a:cubicBezTo>
                    <a:pt x="106232" y="352801"/>
                    <a:pt x="71414" y="318108"/>
                    <a:pt x="71336" y="275235"/>
                  </a:cubicBezTo>
                  <a:cubicBezTo>
                    <a:pt x="71333" y="273636"/>
                    <a:pt x="71380" y="272033"/>
                    <a:pt x="71476" y="270437"/>
                  </a:cubicBezTo>
                  <a:lnTo>
                    <a:pt x="71476" y="142815"/>
                  </a:lnTo>
                  <a:lnTo>
                    <a:pt x="298773" y="142815"/>
                  </a:lnTo>
                  <a:lnTo>
                    <a:pt x="298773" y="80712"/>
                  </a:lnTo>
                  <a:lnTo>
                    <a:pt x="71476" y="80712"/>
                  </a:lnTo>
                  <a:lnTo>
                    <a:pt x="71476" y="-22"/>
                  </a:lnTo>
                  <a:lnTo>
                    <a:pt x="58" y="-22"/>
                  </a:lnTo>
                  <a:lnTo>
                    <a:pt x="58" y="273853"/>
                  </a:lnTo>
                  <a:cubicBezTo>
                    <a:pt x="-2383" y="350473"/>
                    <a:pt x="57748" y="414563"/>
                    <a:pt x="134368" y="417004"/>
                  </a:cubicBezTo>
                  <a:cubicBezTo>
                    <a:pt x="139280" y="417159"/>
                    <a:pt x="144202" y="417056"/>
                    <a:pt x="149105" y="416690"/>
                  </a:cubicBezTo>
                  <a:cubicBezTo>
                    <a:pt x="225933" y="421848"/>
                    <a:pt x="292395" y="363747"/>
                    <a:pt x="297550" y="286919"/>
                  </a:cubicBezTo>
                  <a:cubicBezTo>
                    <a:pt x="297814" y="282985"/>
                    <a:pt x="297913" y="279039"/>
                    <a:pt x="297842" y="275095"/>
                  </a:cubicBezTo>
                  <a:lnTo>
                    <a:pt x="226734" y="275095"/>
                  </a:lnTo>
                  <a:cubicBezTo>
                    <a:pt x="227079" y="317623"/>
                    <a:pt x="192881" y="352379"/>
                    <a:pt x="150353" y="352724"/>
                  </a:cubicBezTo>
                  <a:cubicBezTo>
                    <a:pt x="149937" y="352727"/>
                    <a:pt x="149521" y="352727"/>
                    <a:pt x="149105" y="352724"/>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2" name="Freeform: Shape 31">
              <a:extLst>
                <a:ext uri="{FF2B5EF4-FFF2-40B4-BE49-F238E27FC236}">
                  <a16:creationId xmlns:a16="http://schemas.microsoft.com/office/drawing/2014/main" id="{D6EAAB8F-9BBA-F1DD-B808-78558821C958}"/>
                </a:ext>
              </a:extLst>
            </p:cNvPr>
            <p:cNvSpPr/>
            <p:nvPr/>
          </p:nvSpPr>
          <p:spPr>
            <a:xfrm>
              <a:off x="4785070" y="-3058946"/>
              <a:ext cx="1465341" cy="1381020"/>
            </a:xfrm>
            <a:custGeom>
              <a:avLst/>
              <a:gdLst>
                <a:gd name="connsiteX0" fmla="*/ 77338 w 356826"/>
                <a:gd name="connsiteY0" fmla="*/ 202130 h 336293"/>
                <a:gd name="connsiteX1" fmla="*/ 356802 w 356826"/>
                <a:gd name="connsiteY1" fmla="*/ 202130 h 336293"/>
                <a:gd name="connsiteX2" fmla="*/ 356802 w 356826"/>
                <a:gd name="connsiteY2" fmla="*/ 199025 h 336293"/>
                <a:gd name="connsiteX3" fmla="*/ 356802 w 356826"/>
                <a:gd name="connsiteY3" fmla="*/ 199025 h 336293"/>
                <a:gd name="connsiteX4" fmla="*/ 356802 w 356826"/>
                <a:gd name="connsiteY4" fmla="*/ 171699 h 336293"/>
                <a:gd name="connsiteX5" fmla="*/ 354628 w 356826"/>
                <a:gd name="connsiteY5" fmla="*/ 140648 h 336293"/>
                <a:gd name="connsiteX6" fmla="*/ 354628 w 356826"/>
                <a:gd name="connsiteY6" fmla="*/ 140648 h 336293"/>
                <a:gd name="connsiteX7" fmla="*/ 354628 w 356826"/>
                <a:gd name="connsiteY7" fmla="*/ 140648 h 336293"/>
                <a:gd name="connsiteX8" fmla="*/ 179187 w 356826"/>
                <a:gd name="connsiteY8" fmla="*/ 295 h 336293"/>
                <a:gd name="connsiteX9" fmla="*/ 262 w 356826"/>
                <a:gd name="connsiteY9" fmla="*/ 159900 h 336293"/>
                <a:gd name="connsiteX10" fmla="*/ 20 w 356826"/>
                <a:gd name="connsiteY10" fmla="*/ 172941 h 336293"/>
                <a:gd name="connsiteX11" fmla="*/ 179187 w 356826"/>
                <a:gd name="connsiteY11" fmla="*/ 336272 h 336293"/>
                <a:gd name="connsiteX12" fmla="*/ 313019 w 356826"/>
                <a:gd name="connsiteY12" fmla="*/ 336272 h 336293"/>
                <a:gd name="connsiteX13" fmla="*/ 313019 w 356826"/>
                <a:gd name="connsiteY13" fmla="*/ 274169 h 336293"/>
                <a:gd name="connsiteX14" fmla="*/ 179498 w 356826"/>
                <a:gd name="connsiteY14" fmla="*/ 274169 h 336293"/>
                <a:gd name="connsiteX15" fmla="*/ 77338 w 356826"/>
                <a:gd name="connsiteY15" fmla="*/ 202751 h 336293"/>
                <a:gd name="connsiteX16" fmla="*/ 179187 w 356826"/>
                <a:gd name="connsiteY16" fmla="*/ 62398 h 336293"/>
                <a:gd name="connsiteX17" fmla="*/ 280726 w 356826"/>
                <a:gd name="connsiteY17" fmla="*/ 138785 h 336293"/>
                <a:gd name="connsiteX18" fmla="*/ 280726 w 356826"/>
                <a:gd name="connsiteY18" fmla="*/ 141579 h 336293"/>
                <a:gd name="connsiteX19" fmla="*/ 76096 w 356826"/>
                <a:gd name="connsiteY19" fmla="*/ 141579 h 336293"/>
                <a:gd name="connsiteX20" fmla="*/ 76096 w 356826"/>
                <a:gd name="connsiteY20" fmla="*/ 138785 h 336293"/>
                <a:gd name="connsiteX21" fmla="*/ 179187 w 356826"/>
                <a:gd name="connsiteY21" fmla="*/ 62398 h 33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826" h="336293">
                  <a:moveTo>
                    <a:pt x="77338" y="202130"/>
                  </a:moveTo>
                  <a:lnTo>
                    <a:pt x="356802" y="202130"/>
                  </a:lnTo>
                  <a:lnTo>
                    <a:pt x="356802" y="199025"/>
                  </a:lnTo>
                  <a:lnTo>
                    <a:pt x="356802" y="199025"/>
                  </a:lnTo>
                  <a:lnTo>
                    <a:pt x="356802" y="171699"/>
                  </a:lnTo>
                  <a:cubicBezTo>
                    <a:pt x="356911" y="161306"/>
                    <a:pt x="356184" y="150923"/>
                    <a:pt x="354628" y="140648"/>
                  </a:cubicBezTo>
                  <a:lnTo>
                    <a:pt x="354628" y="140648"/>
                  </a:lnTo>
                  <a:lnTo>
                    <a:pt x="354628" y="140648"/>
                  </a:lnTo>
                  <a:cubicBezTo>
                    <a:pt x="340904" y="55731"/>
                    <a:pt x="265045" y="-4956"/>
                    <a:pt x="179187" y="295"/>
                  </a:cubicBezTo>
                  <a:cubicBezTo>
                    <a:pt x="85703" y="-5040"/>
                    <a:pt x="5596" y="66419"/>
                    <a:pt x="262" y="159900"/>
                  </a:cubicBezTo>
                  <a:cubicBezTo>
                    <a:pt x="13" y="164244"/>
                    <a:pt x="-67" y="168594"/>
                    <a:pt x="20" y="172941"/>
                  </a:cubicBezTo>
                  <a:cubicBezTo>
                    <a:pt x="20" y="268580"/>
                    <a:pt x="74854" y="336272"/>
                    <a:pt x="179187" y="336272"/>
                  </a:cubicBezTo>
                  <a:lnTo>
                    <a:pt x="313019" y="336272"/>
                  </a:lnTo>
                  <a:lnTo>
                    <a:pt x="313019" y="274169"/>
                  </a:lnTo>
                  <a:lnTo>
                    <a:pt x="179498" y="274169"/>
                  </a:lnTo>
                  <a:cubicBezTo>
                    <a:pt x="133088" y="276638"/>
                    <a:pt x="90957" y="247185"/>
                    <a:pt x="77338" y="202751"/>
                  </a:cubicBezTo>
                  <a:close/>
                  <a:moveTo>
                    <a:pt x="179187" y="62398"/>
                  </a:moveTo>
                  <a:cubicBezTo>
                    <a:pt x="226752" y="60920"/>
                    <a:pt x="268960" y="92673"/>
                    <a:pt x="280726" y="138785"/>
                  </a:cubicBezTo>
                  <a:cubicBezTo>
                    <a:pt x="280872" y="139710"/>
                    <a:pt x="280872" y="140654"/>
                    <a:pt x="280726" y="141579"/>
                  </a:cubicBezTo>
                  <a:lnTo>
                    <a:pt x="76096" y="141579"/>
                  </a:lnTo>
                  <a:cubicBezTo>
                    <a:pt x="76096" y="141579"/>
                    <a:pt x="76096" y="139716"/>
                    <a:pt x="76096" y="138785"/>
                  </a:cubicBezTo>
                  <a:cubicBezTo>
                    <a:pt x="87979" y="92086"/>
                    <a:pt x="131051" y="60171"/>
                    <a:pt x="179187" y="62398"/>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3" name="Freeform: Shape 32">
              <a:extLst>
                <a:ext uri="{FF2B5EF4-FFF2-40B4-BE49-F238E27FC236}">
                  <a16:creationId xmlns:a16="http://schemas.microsoft.com/office/drawing/2014/main" id="{3A86DD5F-C8C6-AE00-18E2-B6E207A63A85}"/>
                </a:ext>
              </a:extLst>
            </p:cNvPr>
            <p:cNvSpPr/>
            <p:nvPr/>
          </p:nvSpPr>
          <p:spPr>
            <a:xfrm>
              <a:off x="-393221" y="-3361134"/>
              <a:ext cx="307313" cy="113486"/>
            </a:xfrm>
            <a:custGeom>
              <a:avLst/>
              <a:gdLst>
                <a:gd name="connsiteX0" fmla="*/ 0 w 74834"/>
                <a:gd name="connsiteY0" fmla="*/ 0 h 27635"/>
                <a:gd name="connsiteX1" fmla="*/ 74834 w 74834"/>
                <a:gd name="connsiteY1" fmla="*/ 0 h 27635"/>
                <a:gd name="connsiteX2" fmla="*/ 74834 w 74834"/>
                <a:gd name="connsiteY2" fmla="*/ 27636 h 27635"/>
                <a:gd name="connsiteX3" fmla="*/ 0 w 74834"/>
                <a:gd name="connsiteY3" fmla="*/ 27636 h 27635"/>
              </a:gdLst>
              <a:ahLst/>
              <a:cxnLst>
                <a:cxn ang="0">
                  <a:pos x="connsiteX0" y="connsiteY0"/>
                </a:cxn>
                <a:cxn ang="0">
                  <a:pos x="connsiteX1" y="connsiteY1"/>
                </a:cxn>
                <a:cxn ang="0">
                  <a:pos x="connsiteX2" y="connsiteY2"/>
                </a:cxn>
                <a:cxn ang="0">
                  <a:pos x="connsiteX3" y="connsiteY3"/>
                </a:cxn>
              </a:cxnLst>
              <a:rect l="l" t="t" r="r" b="b"/>
              <a:pathLst>
                <a:path w="74834" h="27635">
                  <a:moveTo>
                    <a:pt x="0" y="0"/>
                  </a:moveTo>
                  <a:lnTo>
                    <a:pt x="74834" y="0"/>
                  </a:lnTo>
                  <a:lnTo>
                    <a:pt x="74834" y="27636"/>
                  </a:lnTo>
                  <a:lnTo>
                    <a:pt x="0" y="27636"/>
                  </a:ln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sp>
          <p:nvSpPr>
            <p:cNvPr id="34" name="Freeform: Shape 33">
              <a:extLst>
                <a:ext uri="{FF2B5EF4-FFF2-40B4-BE49-F238E27FC236}">
                  <a16:creationId xmlns:a16="http://schemas.microsoft.com/office/drawing/2014/main" id="{4A9304FD-B4B2-D0F1-11AC-B736DEF9C46A}"/>
                </a:ext>
              </a:extLst>
            </p:cNvPr>
            <p:cNvSpPr/>
            <p:nvPr/>
          </p:nvSpPr>
          <p:spPr>
            <a:xfrm>
              <a:off x="1808983" y="-3063385"/>
              <a:ext cx="1425630" cy="1419622"/>
            </a:xfrm>
            <a:custGeom>
              <a:avLst/>
              <a:gdLst>
                <a:gd name="connsiteX0" fmla="*/ 174185 w 347156"/>
                <a:gd name="connsiteY0" fmla="*/ 283013 h 345693"/>
                <a:gd name="connsiteX1" fmla="*/ 67548 w 347156"/>
                <a:gd name="connsiteY1" fmla="*/ 180403 h 345693"/>
                <a:gd name="connsiteX2" fmla="*/ 67678 w 347156"/>
                <a:gd name="connsiteY2" fmla="*/ 172780 h 345693"/>
                <a:gd name="connsiteX3" fmla="*/ 167540 w 347156"/>
                <a:gd name="connsiteY3" fmla="*/ 63565 h 345693"/>
                <a:gd name="connsiteX4" fmla="*/ 174185 w 347156"/>
                <a:gd name="connsiteY4" fmla="*/ 63478 h 345693"/>
                <a:gd name="connsiteX5" fmla="*/ 265787 w 347156"/>
                <a:gd name="connsiteY5" fmla="*/ 110677 h 345693"/>
                <a:gd name="connsiteX6" fmla="*/ 327890 w 347156"/>
                <a:gd name="connsiteY6" fmla="*/ 84593 h 345693"/>
                <a:gd name="connsiteX7" fmla="*/ 172632 w 347156"/>
                <a:gd name="connsiteY7" fmla="*/ 133 h 345693"/>
                <a:gd name="connsiteX8" fmla="*/ -14 w 347156"/>
                <a:gd name="connsiteY8" fmla="*/ 172780 h 345693"/>
                <a:gd name="connsiteX9" fmla="*/ 172632 w 347156"/>
                <a:gd name="connsiteY9" fmla="*/ 345426 h 345693"/>
                <a:gd name="connsiteX10" fmla="*/ 347142 w 347156"/>
                <a:gd name="connsiteY10" fmla="*/ 203210 h 345693"/>
                <a:gd name="connsiteX11" fmla="*/ 275724 w 347156"/>
                <a:gd name="connsiteY11" fmla="*/ 203210 h 345693"/>
                <a:gd name="connsiteX12" fmla="*/ 172632 w 347156"/>
                <a:gd name="connsiteY12" fmla="*/ 283013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156" h="345693">
                  <a:moveTo>
                    <a:pt x="174185" y="283013"/>
                  </a:moveTo>
                  <a:cubicBezTo>
                    <a:pt x="116401" y="284124"/>
                    <a:pt x="68659" y="238183"/>
                    <a:pt x="67548" y="180403"/>
                  </a:cubicBezTo>
                  <a:cubicBezTo>
                    <a:pt x="67498" y="177860"/>
                    <a:pt x="67542" y="175316"/>
                    <a:pt x="67678" y="172780"/>
                  </a:cubicBezTo>
                  <a:cubicBezTo>
                    <a:pt x="65095" y="115045"/>
                    <a:pt x="109806" y="66145"/>
                    <a:pt x="167540" y="63565"/>
                  </a:cubicBezTo>
                  <a:cubicBezTo>
                    <a:pt x="169754" y="63466"/>
                    <a:pt x="171971" y="63438"/>
                    <a:pt x="174185" y="63478"/>
                  </a:cubicBezTo>
                  <a:cubicBezTo>
                    <a:pt x="210984" y="61596"/>
                    <a:pt x="245961" y="79619"/>
                    <a:pt x="265787" y="110677"/>
                  </a:cubicBezTo>
                  <a:lnTo>
                    <a:pt x="327890" y="84593"/>
                  </a:lnTo>
                  <a:cubicBezTo>
                    <a:pt x="295711" y="29921"/>
                    <a:pt x="236012" y="-2553"/>
                    <a:pt x="172632" y="133"/>
                  </a:cubicBezTo>
                  <a:cubicBezTo>
                    <a:pt x="77282" y="133"/>
                    <a:pt x="-14" y="77430"/>
                    <a:pt x="-14" y="172780"/>
                  </a:cubicBezTo>
                  <a:cubicBezTo>
                    <a:pt x="-14" y="268129"/>
                    <a:pt x="77282" y="345426"/>
                    <a:pt x="172632" y="345426"/>
                  </a:cubicBezTo>
                  <a:cubicBezTo>
                    <a:pt x="258757" y="350068"/>
                    <a:pt x="334305" y="288499"/>
                    <a:pt x="347142" y="203210"/>
                  </a:cubicBezTo>
                  <a:lnTo>
                    <a:pt x="275724" y="203210"/>
                  </a:lnTo>
                  <a:cubicBezTo>
                    <a:pt x="265116" y="251200"/>
                    <a:pt x="221750" y="284770"/>
                    <a:pt x="172632" y="283013"/>
                  </a:cubicBezTo>
                  <a:close/>
                </a:path>
              </a:pathLst>
            </a:custGeom>
            <a:grpFill/>
            <a:ln w="3104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grpSp>
      <p:sp>
        <p:nvSpPr>
          <p:cNvPr id="75" name="CaixaDeTexto 14">
            <a:extLst>
              <a:ext uri="{FF2B5EF4-FFF2-40B4-BE49-F238E27FC236}">
                <a16:creationId xmlns:a16="http://schemas.microsoft.com/office/drawing/2014/main" id="{3811C922-5941-52D4-E65E-EF69909FB8B6}"/>
              </a:ext>
            </a:extLst>
          </p:cNvPr>
          <p:cNvSpPr txBox="1"/>
          <p:nvPr/>
        </p:nvSpPr>
        <p:spPr>
          <a:xfrm>
            <a:off x="7782652" y="2791070"/>
            <a:ext cx="4313516" cy="1815882"/>
          </a:xfrm>
          <a:prstGeom prst="rect">
            <a:avLst/>
          </a:prstGeom>
          <a:noFill/>
        </p:spPr>
        <p:txBody>
          <a:bodyPr wrap="square" rtlCol="0" anchor="ctr">
            <a:spAutoFit/>
          </a:bodyPr>
          <a:lstStyle/>
          <a:p>
            <a:r>
              <a:rPr lang="pt-PT" sz="2800" b="1" dirty="0"/>
              <a:t>Estruturas e Serviços fundamentais para a vida académica do estudante</a:t>
            </a:r>
          </a:p>
        </p:txBody>
      </p:sp>
      <p:sp>
        <p:nvSpPr>
          <p:cNvPr id="18" name="Rectangle 17">
            <a:extLst>
              <a:ext uri="{FF2B5EF4-FFF2-40B4-BE49-F238E27FC236}">
                <a16:creationId xmlns:a16="http://schemas.microsoft.com/office/drawing/2014/main" id="{DE2B6C71-FE72-AACF-EE5C-BFA2BD43682D}"/>
              </a:ext>
            </a:extLst>
          </p:cNvPr>
          <p:cNvSpPr/>
          <p:nvPr/>
        </p:nvSpPr>
        <p:spPr>
          <a:xfrm>
            <a:off x="4096554" y="1530485"/>
            <a:ext cx="3272687" cy="4016025"/>
          </a:xfrm>
          <a:prstGeom prst="rect">
            <a:avLst/>
          </a:prstGeom>
          <a:solidFill>
            <a:srgbClr val="0D2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9" name="Rectangle 18">
            <a:extLst>
              <a:ext uri="{FF2B5EF4-FFF2-40B4-BE49-F238E27FC236}">
                <a16:creationId xmlns:a16="http://schemas.microsoft.com/office/drawing/2014/main" id="{324980C2-ECA3-D28C-28AB-F401124BF608}"/>
              </a:ext>
            </a:extLst>
          </p:cNvPr>
          <p:cNvSpPr/>
          <p:nvPr/>
        </p:nvSpPr>
        <p:spPr>
          <a:xfrm>
            <a:off x="2812754" y="1311489"/>
            <a:ext cx="4129002" cy="380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76" name="CaixaDeTexto 14">
            <a:extLst>
              <a:ext uri="{FF2B5EF4-FFF2-40B4-BE49-F238E27FC236}">
                <a16:creationId xmlns:a16="http://schemas.microsoft.com/office/drawing/2014/main" id="{B88B210E-D357-D0C9-EB40-478465CB11BC}"/>
              </a:ext>
            </a:extLst>
          </p:cNvPr>
          <p:cNvSpPr txBox="1"/>
          <p:nvPr/>
        </p:nvSpPr>
        <p:spPr>
          <a:xfrm>
            <a:off x="2841774" y="1343566"/>
            <a:ext cx="4099982" cy="3770263"/>
          </a:xfrm>
          <a:prstGeom prst="rect">
            <a:avLst/>
          </a:prstGeom>
          <a:noFill/>
        </p:spPr>
        <p:txBody>
          <a:bodyPr wrap="square" rtlCol="0" anchor="b">
            <a:spAutoFit/>
          </a:bodyPr>
          <a:lstStyle/>
          <a:p>
            <a:pPr marL="0" marR="0" lvl="0" indent="0" algn="ctr" defTabSz="509351" rtl="0" eaLnBrk="1" fontAlgn="auto" latinLnBrk="0" hangingPunct="1">
              <a:lnSpc>
                <a:spcPct val="100000"/>
              </a:lnSpc>
              <a:spcBef>
                <a:spcPts val="0"/>
              </a:spcBef>
              <a:spcAft>
                <a:spcPts val="0"/>
              </a:spcAft>
              <a:buClrTx/>
              <a:buSzTx/>
              <a:buFontTx/>
              <a:buNone/>
              <a:tabLst/>
              <a:defRPr/>
            </a:pPr>
            <a:r>
              <a:rPr kumimoji="0" lang="pt-BR" sz="23900" b="1" i="0" u="none" strike="noStrike" kern="1200" cap="none" spc="0" normalizeH="0" baseline="0" noProof="0" dirty="0">
                <a:ln>
                  <a:noFill/>
                </a:ln>
                <a:solidFill>
                  <a:srgbClr val="0D28C2"/>
                </a:solidFill>
                <a:effectLst/>
                <a:uLnTx/>
                <a:uFillTx/>
                <a:latin typeface="Century Gothic" panose="020F0302020204030204"/>
                <a:ea typeface="Verdana" panose="020B0604030504040204" pitchFamily="34" charset="0"/>
                <a:cs typeface="Arial" panose="020B0604020202020204" pitchFamily="34" charset="0"/>
              </a:rPr>
              <a:t>06</a:t>
            </a:r>
          </a:p>
        </p:txBody>
      </p:sp>
      <p:grpSp>
        <p:nvGrpSpPr>
          <p:cNvPr id="36" name="Group 35">
            <a:extLst>
              <a:ext uri="{FF2B5EF4-FFF2-40B4-BE49-F238E27FC236}">
                <a16:creationId xmlns:a16="http://schemas.microsoft.com/office/drawing/2014/main" id="{53A70CB7-776A-731B-1D23-CF3DC1DB6379}"/>
              </a:ext>
            </a:extLst>
          </p:cNvPr>
          <p:cNvGrpSpPr/>
          <p:nvPr/>
        </p:nvGrpSpPr>
        <p:grpSpPr>
          <a:xfrm>
            <a:off x="7152099" y="3257781"/>
            <a:ext cx="556789" cy="342438"/>
            <a:chOff x="1462693" y="1423987"/>
            <a:chExt cx="6520589" cy="4010310"/>
          </a:xfrm>
          <a:solidFill>
            <a:srgbClr val="0D28C2"/>
          </a:solidFill>
        </p:grpSpPr>
        <p:sp>
          <p:nvSpPr>
            <p:cNvPr id="37" name="Freeform: Shape 36">
              <a:extLst>
                <a:ext uri="{FF2B5EF4-FFF2-40B4-BE49-F238E27FC236}">
                  <a16:creationId xmlns:a16="http://schemas.microsoft.com/office/drawing/2014/main" id="{8DA2CF78-0065-8CC5-6282-F8217EEAFC93}"/>
                </a:ext>
              </a:extLst>
            </p:cNvPr>
            <p:cNvSpPr/>
            <p:nvPr/>
          </p:nvSpPr>
          <p:spPr>
            <a:xfrm>
              <a:off x="5761386" y="1423987"/>
              <a:ext cx="2221896" cy="2261996"/>
            </a:xfrm>
            <a:custGeom>
              <a:avLst/>
              <a:gdLst>
                <a:gd name="connsiteX0" fmla="*/ 306038 w 2221896"/>
                <a:gd name="connsiteY0" fmla="*/ 0 h 2261996"/>
                <a:gd name="connsiteX1" fmla="*/ 0 w 2221896"/>
                <a:gd name="connsiteY1" fmla="*/ 311658 h 2261996"/>
                <a:gd name="connsiteX2" fmla="*/ 1915859 w 2221896"/>
                <a:gd name="connsiteY2" fmla="*/ 2261997 h 2261996"/>
                <a:gd name="connsiteX3" fmla="*/ 2221897 w 2221896"/>
                <a:gd name="connsiteY3" fmla="*/ 1950625 h 2261996"/>
                <a:gd name="connsiteX4" fmla="*/ 306038 w 2221896"/>
                <a:gd name="connsiteY4" fmla="*/ 0 h 226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1896" h="2261996">
                  <a:moveTo>
                    <a:pt x="306038" y="0"/>
                  </a:moveTo>
                  <a:lnTo>
                    <a:pt x="0" y="311658"/>
                  </a:lnTo>
                  <a:lnTo>
                    <a:pt x="1915859" y="2261997"/>
                  </a:lnTo>
                  <a:lnTo>
                    <a:pt x="2221897" y="1950625"/>
                  </a:lnTo>
                  <a:lnTo>
                    <a:pt x="306038"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B99159A4-3310-4410-00D7-9C9D1746A946}"/>
                </a:ext>
              </a:extLst>
            </p:cNvPr>
            <p:cNvSpPr/>
            <p:nvPr/>
          </p:nvSpPr>
          <p:spPr>
            <a:xfrm>
              <a:off x="5653944" y="3534155"/>
              <a:ext cx="1866614" cy="1900142"/>
            </a:xfrm>
            <a:custGeom>
              <a:avLst/>
              <a:gdLst>
                <a:gd name="connsiteX0" fmla="*/ 0 w 1866614"/>
                <a:gd name="connsiteY0" fmla="*/ 1588484 h 1900142"/>
                <a:gd name="connsiteX1" fmla="*/ 306038 w 1866614"/>
                <a:gd name="connsiteY1" fmla="*/ 1900142 h 1900142"/>
                <a:gd name="connsiteX2" fmla="*/ 1866614 w 1866614"/>
                <a:gd name="connsiteY2" fmla="*/ 311658 h 1900142"/>
                <a:gd name="connsiteX3" fmla="*/ 1560386 w 1866614"/>
                <a:gd name="connsiteY3" fmla="*/ 0 h 1900142"/>
                <a:gd name="connsiteX4" fmla="*/ 0 w 1866614"/>
                <a:gd name="connsiteY4" fmla="*/ 1588484 h 1900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614" h="1900142">
                  <a:moveTo>
                    <a:pt x="0" y="1588484"/>
                  </a:moveTo>
                  <a:lnTo>
                    <a:pt x="306038" y="1900142"/>
                  </a:lnTo>
                  <a:lnTo>
                    <a:pt x="1866614" y="311658"/>
                  </a:lnTo>
                  <a:lnTo>
                    <a:pt x="1560386" y="0"/>
                  </a:lnTo>
                  <a:lnTo>
                    <a:pt x="0" y="158848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9057FE14-D30A-CDC3-524B-CE2EDEA934A4}"/>
                </a:ext>
              </a:extLst>
            </p:cNvPr>
            <p:cNvSpPr/>
            <p:nvPr/>
          </p:nvSpPr>
          <p:spPr>
            <a:xfrm>
              <a:off x="4205287" y="3164775"/>
              <a:ext cx="2730531" cy="477202"/>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3E894E0F-AB55-D96D-81BF-2A68107669CC}"/>
                </a:ext>
              </a:extLst>
            </p:cNvPr>
            <p:cNvSpPr/>
            <p:nvPr/>
          </p:nvSpPr>
          <p:spPr>
            <a:xfrm>
              <a:off x="1462693" y="3164772"/>
              <a:ext cx="2730534" cy="477201"/>
            </a:xfrm>
            <a:custGeom>
              <a:avLst/>
              <a:gdLst>
                <a:gd name="connsiteX0" fmla="*/ 0 w 2730531"/>
                <a:gd name="connsiteY0" fmla="*/ 33528 h 477202"/>
                <a:gd name="connsiteX1" fmla="*/ 0 w 2730531"/>
                <a:gd name="connsiteY1" fmla="*/ 477203 h 477202"/>
                <a:gd name="connsiteX2" fmla="*/ 2730532 w 2730531"/>
                <a:gd name="connsiteY2" fmla="*/ 437769 h 477202"/>
                <a:gd name="connsiteX3" fmla="*/ 2708243 w 2730531"/>
                <a:gd name="connsiteY3" fmla="*/ 0 h 477202"/>
                <a:gd name="connsiteX4" fmla="*/ 0 w 2730531"/>
                <a:gd name="connsiteY4" fmla="*/ 33528 h 47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31" h="477202">
                  <a:moveTo>
                    <a:pt x="0" y="33528"/>
                  </a:moveTo>
                  <a:lnTo>
                    <a:pt x="0" y="477203"/>
                  </a:lnTo>
                  <a:lnTo>
                    <a:pt x="2730532" y="437769"/>
                  </a:lnTo>
                  <a:lnTo>
                    <a:pt x="2708243" y="0"/>
                  </a:lnTo>
                  <a:lnTo>
                    <a:pt x="0" y="33528"/>
                  </a:ln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43" name="Picture 42">
            <a:extLst>
              <a:ext uri="{FF2B5EF4-FFF2-40B4-BE49-F238E27FC236}">
                <a16:creationId xmlns:a16="http://schemas.microsoft.com/office/drawing/2014/main" id="{646E9B1F-85A1-9EC9-2ED2-A68B5E803F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1071209" y="5563037"/>
            <a:ext cx="1402582" cy="839000"/>
          </a:xfrm>
          <a:prstGeom prst="rect">
            <a:avLst/>
          </a:prstGeom>
        </p:spPr>
      </p:pic>
    </p:spTree>
    <p:extLst>
      <p:ext uri="{BB962C8B-B14F-4D97-AF65-F5344CB8AC3E}">
        <p14:creationId xmlns:p14="http://schemas.microsoft.com/office/powerpoint/2010/main" val="4165756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ISCTE">
      <a:dk1>
        <a:sysClr val="windowText" lastClr="000000"/>
      </a:dk1>
      <a:lt1>
        <a:sysClr val="window" lastClr="FFFFFF"/>
      </a:lt1>
      <a:dk2>
        <a:srgbClr val="0D28C2"/>
      </a:dk2>
      <a:lt2>
        <a:srgbClr val="F2F2F2"/>
      </a:lt2>
      <a:accent1>
        <a:srgbClr val="BFBFBF"/>
      </a:accent1>
      <a:accent2>
        <a:srgbClr val="14BFB8"/>
      </a:accent2>
      <a:accent3>
        <a:srgbClr val="25B748"/>
      </a:accent3>
      <a:accent4>
        <a:srgbClr val="E21F1B"/>
      </a:accent4>
      <a:accent5>
        <a:srgbClr val="F18D00"/>
      </a:accent5>
      <a:accent6>
        <a:srgbClr val="8517AC"/>
      </a:accent6>
      <a:hlink>
        <a:srgbClr val="14BFB8"/>
      </a:hlink>
      <a:folHlink>
        <a:srgbClr val="F18D0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CTE Institucional_Template_V2.pptx" id="{6FC62CF6-86E5-4BB9-AB57-2505EB4A5825}" vid="{E6621D8A-16DA-4DB2-89A1-33B821A09A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eeac3a0-a2fe-44f5-ab03-0910ba0ce041" xsi:nil="true"/>
    <lcf76f155ced4ddcb4097134ff3c332f xmlns="02ba216b-89f7-42f9-9c9a-5a7303bb8c1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98B5E2B69643764AACEDBF1C89D5C809" ma:contentTypeVersion="18" ma:contentTypeDescription="Criar um novo documento." ma:contentTypeScope="" ma:versionID="a629c1531cc95dd95855e5864a074519">
  <xsd:schema xmlns:xsd="http://www.w3.org/2001/XMLSchema" xmlns:xs="http://www.w3.org/2001/XMLSchema" xmlns:p="http://schemas.microsoft.com/office/2006/metadata/properties" xmlns:ns2="02ba216b-89f7-42f9-9c9a-5a7303bb8c17" xmlns:ns3="9eeac3a0-a2fe-44f5-ab03-0910ba0ce041" targetNamespace="http://schemas.microsoft.com/office/2006/metadata/properties" ma:root="true" ma:fieldsID="4b075fe494f870552fdedbeb49510295" ns2:_="" ns3:_="">
    <xsd:import namespace="02ba216b-89f7-42f9-9c9a-5a7303bb8c17"/>
    <xsd:import namespace="9eeac3a0-a2fe-44f5-ab03-0910ba0ce04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ba216b-89f7-42f9-9c9a-5a7303bb8c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Etiquetas de Imagem" ma:readOnly="false" ma:fieldId="{5cf76f15-5ced-4ddc-b409-7134ff3c332f}" ma:taxonomyMulti="true" ma:sspId="66360a76-79ac-481f-9307-a903ec69f42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eac3a0-a2fe-44f5-ab03-0910ba0ce041" elementFormDefault="qualified">
    <xsd:import namespace="http://schemas.microsoft.com/office/2006/documentManagement/types"/>
    <xsd:import namespace="http://schemas.microsoft.com/office/infopath/2007/PartnerControls"/>
    <xsd:element name="SharedWithUsers" ma:index="15" nillable="true" ma:displayName="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talhes de Partilhado Com" ma:internalName="SharedWithDetails" ma:readOnly="true">
      <xsd:simpleType>
        <xsd:restriction base="dms:Note">
          <xsd:maxLength value="255"/>
        </xsd:restriction>
      </xsd:simpleType>
    </xsd:element>
    <xsd:element name="TaxCatchAll" ma:index="22" nillable="true" ma:displayName="Taxonomy Catch All Column" ma:hidden="true" ma:list="{285afbe6-30fd-4c60-81f9-84b559a06642}" ma:internalName="TaxCatchAll" ma:showField="CatchAllData" ma:web="9eeac3a0-a2fe-44f5-ab03-0910ba0ce0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632365-7629-44D8-A9A0-42373F76F1A7}">
  <ds:schemaRefs>
    <ds:schemaRef ds:uri="http://schemas.microsoft.com/sharepoint/v3/contenttype/forms"/>
  </ds:schemaRefs>
</ds:datastoreItem>
</file>

<file path=customXml/itemProps2.xml><?xml version="1.0" encoding="utf-8"?>
<ds:datastoreItem xmlns:ds="http://schemas.openxmlformats.org/officeDocument/2006/customXml" ds:itemID="{060CD879-0777-4CC5-B5B9-344F800D88B0}">
  <ds:schemaRefs>
    <ds:schemaRef ds:uri="http://schemas.openxmlformats.org/package/2006/metadata/core-properties"/>
    <ds:schemaRef ds:uri="http://purl.org/dc/terms/"/>
    <ds:schemaRef ds:uri="9eeac3a0-a2fe-44f5-ab03-0910ba0ce041"/>
    <ds:schemaRef ds:uri="http://purl.org/dc/dcmitype/"/>
    <ds:schemaRef ds:uri="http://schemas.microsoft.com/office/2006/metadata/properties"/>
    <ds:schemaRef ds:uri="http://purl.org/dc/elements/1.1/"/>
    <ds:schemaRef ds:uri="http://schemas.microsoft.com/office/2006/documentManagement/types"/>
    <ds:schemaRef ds:uri="http://schemas.microsoft.com/office/infopath/2007/PartnerControls"/>
    <ds:schemaRef ds:uri="02ba216b-89f7-42f9-9c9a-5a7303bb8c17"/>
    <ds:schemaRef ds:uri="http://www.w3.org/XML/1998/namespace"/>
  </ds:schemaRefs>
</ds:datastoreItem>
</file>

<file path=customXml/itemProps3.xml><?xml version="1.0" encoding="utf-8"?>
<ds:datastoreItem xmlns:ds="http://schemas.openxmlformats.org/officeDocument/2006/customXml" ds:itemID="{7E6DF634-E18E-40C6-88FA-240136654A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ba216b-89f7-42f9-9c9a-5a7303bb8c17"/>
    <ds:schemaRef ds:uri="9eeac3a0-a2fe-44f5-ab03-0910ba0ce0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Template_Iscte</Template>
  <TotalTime>5183</TotalTime>
  <Words>2583</Words>
  <Application>Microsoft Macintosh PowerPoint</Application>
  <PresentationFormat>Widescreen</PresentationFormat>
  <Paragraphs>327</Paragraphs>
  <Slides>32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Cambria</vt:lpstr>
      <vt:lpstr>Century Gothic</vt:lpstr>
      <vt:lpstr>Morgan Sans</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José Miguel Sequeira</dc:creator>
  <cp:lastModifiedBy>Carlos Sá da Costa</cp:lastModifiedBy>
  <cp:revision>35</cp:revision>
  <cp:lastPrinted>2023-09-27T14:41:00Z</cp:lastPrinted>
  <dcterms:created xsi:type="dcterms:W3CDTF">2022-09-29T10:48:42Z</dcterms:created>
  <dcterms:modified xsi:type="dcterms:W3CDTF">2026-10-15T09:06:56Z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0x01010098B5E2B69643764AACEDBF1C89D5C809</vt:lpwstr>
  </property>
  <property fmtid="{D5CDD505-2E9C-101B-9397-08002B2CF9AE}" pid="3" name="MediaServiceImageTags">
    <vt:lpwstr/>
  </property>
</Properties>
</file>